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75" r:id="rId1"/>
  </p:sldMasterIdLst>
  <p:notesMasterIdLst>
    <p:notesMasterId r:id="rId33"/>
  </p:notesMasterIdLst>
  <p:sldIdLst>
    <p:sldId id="256" r:id="rId2"/>
    <p:sldId id="257" r:id="rId3"/>
    <p:sldId id="283" r:id="rId4"/>
    <p:sldId id="284" r:id="rId5"/>
    <p:sldId id="261" r:id="rId6"/>
    <p:sldId id="263" r:id="rId7"/>
    <p:sldId id="286" r:id="rId8"/>
    <p:sldId id="293" r:id="rId9"/>
    <p:sldId id="294" r:id="rId10"/>
    <p:sldId id="281" r:id="rId11"/>
    <p:sldId id="280" r:id="rId12"/>
    <p:sldId id="275" r:id="rId13"/>
    <p:sldId id="276" r:id="rId14"/>
    <p:sldId id="279" r:id="rId15"/>
    <p:sldId id="274" r:id="rId16"/>
    <p:sldId id="277" r:id="rId17"/>
    <p:sldId id="282" r:id="rId18"/>
    <p:sldId id="278" r:id="rId19"/>
    <p:sldId id="296" r:id="rId20"/>
    <p:sldId id="297" r:id="rId21"/>
    <p:sldId id="298" r:id="rId22"/>
    <p:sldId id="285" r:id="rId23"/>
    <p:sldId id="300" r:id="rId24"/>
    <p:sldId id="295" r:id="rId25"/>
    <p:sldId id="299" r:id="rId26"/>
    <p:sldId id="287" r:id="rId27"/>
    <p:sldId id="288" r:id="rId28"/>
    <p:sldId id="289" r:id="rId29"/>
    <p:sldId id="290" r:id="rId30"/>
    <p:sldId id="291" r:id="rId31"/>
    <p:sldId id="292" r:id="rId3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 autoAdjust="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065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A983E5-0A61-466A-91FB-FBC49FD541CA}" type="datetimeFigureOut">
              <a:rPr lang="ru-RU" smtClean="0"/>
              <a:t>13.12.2017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D8A183-55B6-461A-90CF-F19B2A005E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6979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F5D3A-2E80-4C8C-9679-A2CB7FA75661}" type="datetime1">
              <a:rPr lang="uk-UA" smtClean="0"/>
              <a:t>13.12.2017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342E-9D9E-4EC0-9777-CEE349CCA31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31186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681ED-823E-4BF6-A347-892C9D08051F}" type="datetime1">
              <a:rPr lang="uk-UA" smtClean="0"/>
              <a:t>13.12.2017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342E-9D9E-4EC0-9777-CEE349CCA31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17659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435EB-892E-4858-AEB9-A078E8766D78}" type="datetime1">
              <a:rPr lang="uk-UA" smtClean="0"/>
              <a:t>13.12.2017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342E-9D9E-4EC0-9777-CEE349CCA315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7721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7A4DC-F002-4B11-B5A6-B0DE0C95D65E}" type="datetime1">
              <a:rPr lang="uk-UA" smtClean="0"/>
              <a:t>13.12.2017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342E-9D9E-4EC0-9777-CEE349CCA31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478708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BD837-F1BB-40C0-8296-2D93745A475C}" type="datetime1">
              <a:rPr lang="uk-UA" smtClean="0"/>
              <a:t>13.12.2017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342E-9D9E-4EC0-9777-CEE349CCA315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3042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5A8BA-64BC-432C-9CCC-A56D71BB5194}" type="datetime1">
              <a:rPr lang="uk-UA" smtClean="0"/>
              <a:t>13.12.2017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342E-9D9E-4EC0-9777-CEE349CCA31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780210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33B59-57FD-401D-9453-E0949B620F90}" type="datetime1">
              <a:rPr lang="uk-UA" smtClean="0"/>
              <a:t>13.12.2017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342E-9D9E-4EC0-9777-CEE349CCA31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925730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B453-3542-494F-8EF3-8F97BB9FF000}" type="datetime1">
              <a:rPr lang="uk-UA" smtClean="0"/>
              <a:t>13.12.2017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342E-9D9E-4EC0-9777-CEE349CCA31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04819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2BAC-79C3-4255-92FE-811FA8B56A93}" type="datetime1">
              <a:rPr lang="uk-UA" smtClean="0"/>
              <a:t>13.12.2017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342E-9D9E-4EC0-9777-CEE349CCA31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06250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A3E52-5728-4970-998D-608E7311AC69}" type="datetime1">
              <a:rPr lang="uk-UA" smtClean="0"/>
              <a:t>13.12.2017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342E-9D9E-4EC0-9777-CEE349CCA31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7699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0E818-0B93-46A7-AAF2-CF56CF2CD32F}" type="datetime1">
              <a:rPr lang="uk-UA" smtClean="0"/>
              <a:t>13.12.2017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342E-9D9E-4EC0-9777-CEE349CCA31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7733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DB652-2F5D-48E0-BB8C-95658C38FC8D}" type="datetime1">
              <a:rPr lang="uk-UA" smtClean="0"/>
              <a:t>13.12.2017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342E-9D9E-4EC0-9777-CEE349CCA31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75688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A3577-63CD-408B-9810-58F95B5E7A91}" type="datetime1">
              <a:rPr lang="uk-UA" smtClean="0"/>
              <a:t>13.12.2017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342E-9D9E-4EC0-9777-CEE349CCA31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41524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D27B0-4931-49EC-AA9D-D5C1DFC023EC}" type="datetime1">
              <a:rPr lang="uk-UA" smtClean="0"/>
              <a:t>13.12.2017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342E-9D9E-4EC0-9777-CEE349CCA31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9814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5B4FC-BFDB-446E-8731-2D65261EFD32}" type="datetime1">
              <a:rPr lang="uk-UA" smtClean="0"/>
              <a:t>13.12.2017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342E-9D9E-4EC0-9777-CEE349CCA31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60449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6C146-21D0-4819-A27C-49727B1A21B5}" type="datetime1">
              <a:rPr lang="uk-UA" smtClean="0"/>
              <a:t>13.12.2017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342E-9D9E-4EC0-9777-CEE349CCA31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73924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CA0BE6-04F5-4D5D-A416-780935496D4D}" type="datetime1">
              <a:rPr lang="uk-UA" smtClean="0"/>
              <a:t>13.12.2017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BA4342E-9D9E-4EC0-9777-CEE349CCA31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89720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6" r:id="rId1"/>
    <p:sldLayoutId id="2147484177" r:id="rId2"/>
    <p:sldLayoutId id="2147484178" r:id="rId3"/>
    <p:sldLayoutId id="2147484179" r:id="rId4"/>
    <p:sldLayoutId id="2147484180" r:id="rId5"/>
    <p:sldLayoutId id="2147484181" r:id="rId6"/>
    <p:sldLayoutId id="2147484182" r:id="rId7"/>
    <p:sldLayoutId id="2147484183" r:id="rId8"/>
    <p:sldLayoutId id="2147484184" r:id="rId9"/>
    <p:sldLayoutId id="2147484185" r:id="rId10"/>
    <p:sldLayoutId id="2147484186" r:id="rId11"/>
    <p:sldLayoutId id="2147484187" r:id="rId12"/>
    <p:sldLayoutId id="2147484188" r:id="rId13"/>
    <p:sldLayoutId id="2147484189" r:id="rId14"/>
    <p:sldLayoutId id="2147484190" r:id="rId15"/>
    <p:sldLayoutId id="2147484191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romada.info/region/&#1061;&#1084;&#1077;&#1083;&#1100;&#1085;&#1080;&#1094;&#1100;&#1082;&#1072;-&#1086;&#1073;&#1083;&#1072;&#1089;&#1090;&#1100;/&#1057;&#1090;&#1072;&#1088;&#1086;&#1089;&#1080;&#1085;&#1103;&#1074;&#1089;&#1100;&#1082;&#1080;&#1081;-&#1088;&#1072;&#1081;&#1086;&#1085;/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microsoft.com/office/2007/relationships/hdphoto" Target="../media/hdphoto2.wdp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microsoft.com/office/2007/relationships/hdphoto" Target="../media/hdphoto5.wdp"/><Relationship Id="rId4" Type="http://schemas.openxmlformats.org/officeDocument/2006/relationships/image" Target="../media/image52.jpeg"/><Relationship Id="rId9" Type="http://schemas.microsoft.com/office/2007/relationships/hdphoto" Target="../media/hdphoto7.wdp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6.jpeg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3.jpe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ua-referat.com/&#1052;&#1080;&#1089;&#1083;&#1077;&#1085;&#1085;&#1103;" TargetMode="External"/><Relationship Id="rId2" Type="http://schemas.openxmlformats.org/officeDocument/2006/relationships/hyperlink" Target="http://ua-referat.com/&#1057;&#1090;&#1077;&#1088;&#1077;&#1086;&#1090;&#1080;&#1087;&#1080;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22994" y="391235"/>
            <a:ext cx="9422009" cy="1642281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ТЕТЯНА ГНАТІВНА ПОПИК</a:t>
            </a:r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uk-UA" sz="27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заступник директора з навчально-виховної роботи </a:t>
            </a:r>
            <a:r>
              <a:rPr lang="uk-UA" sz="27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Старосинявського</a:t>
            </a:r>
            <a:r>
              <a:rPr lang="uk-UA" sz="27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навчально-виховного комплексу «Загальноосвітня </a:t>
            </a:r>
            <a:r>
              <a:rPr lang="uk-UA" sz="2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школа І-ІІІ </a:t>
            </a:r>
            <a:r>
              <a:rPr lang="uk-UA" sz="27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ступенів, гімназія» імені Олександра </a:t>
            </a:r>
            <a:r>
              <a:rPr lang="uk-UA" sz="2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Романенка </a:t>
            </a:r>
            <a:r>
              <a:rPr lang="uk-UA" sz="27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Старосинявської</a:t>
            </a:r>
            <a:r>
              <a:rPr lang="uk-UA" sz="2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селищної </a:t>
            </a:r>
            <a:r>
              <a:rPr lang="uk-UA" sz="27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ради</a:t>
            </a:r>
            <a:endParaRPr lang="uk-UA" sz="27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Місце для вмісту 4"/>
          <p:cNvSpPr>
            <a:spLocks noGrp="1"/>
          </p:cNvSpPr>
          <p:nvPr>
            <p:ph sz="half" idx="1"/>
          </p:nvPr>
        </p:nvSpPr>
        <p:spPr>
          <a:xfrm>
            <a:off x="917940" y="2449964"/>
            <a:ext cx="4184035" cy="3880772"/>
          </a:xfrm>
        </p:spPr>
        <p:txBody>
          <a:bodyPr>
            <a:normAutofit/>
          </a:bodyPr>
          <a:lstStyle/>
          <a:p>
            <a:pPr algn="ctr"/>
            <a:endParaRPr lang="uk-UA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32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Сучасний кабінет як творча лабораторія учителя та учня</a:t>
            </a:r>
            <a:endParaRPr lang="uk-UA" sz="32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Times New Roman" pitchFamily="18" charset="0"/>
            </a:endParaRPr>
          </a:p>
        </p:txBody>
      </p:sp>
      <p:pic>
        <p:nvPicPr>
          <p:cNvPr id="1026" name="Picture 2" descr="C:\Users\Завуч 1\Desktop\фото школи 2017\P71212-132214 оооооо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021" y="3065172"/>
            <a:ext cx="6669641" cy="307805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342E-9D9E-4EC0-9777-CEE349CCA315}" type="slidenum">
              <a:rPr lang="uk-UA" smtClean="0"/>
              <a:pPr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981230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8027" y="449618"/>
            <a:ext cx="8596668" cy="591403"/>
          </a:xfrm>
        </p:spPr>
        <p:txBody>
          <a:bodyPr>
            <a:noAutofit/>
          </a:bodyPr>
          <a:lstStyle/>
          <a:p>
            <a:r>
              <a:rPr lang="uk-UA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Навчальні кабінети:</a:t>
            </a:r>
            <a:br>
              <a:rPr lang="uk-UA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uk-UA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uk-UA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uk-UA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1"/>
          </p:nvPr>
        </p:nvSpPr>
        <p:spPr>
          <a:xfrm>
            <a:off x="281548" y="1079690"/>
            <a:ext cx="11373639" cy="553947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uk-UA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кабінет іноземної мови;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uk-UA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кабінет біології;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uk-UA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кабінет географії;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uk-UA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</a:t>
            </a:r>
            <a:r>
              <a:rPr lang="uk-UA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абінет світової літератури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uk-UA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кабінет захисту Вітчизни;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uk-UA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кабінет історії;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uk-UA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</a:t>
            </a:r>
            <a:r>
              <a:rPr lang="uk-UA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абінет інформатики;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uk-UA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кабінет математики;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uk-UA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кабінет фізики;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uk-UA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кабінет української мови та літератури;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uk-UA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кабінет хімії;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uk-UA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</a:t>
            </a:r>
            <a:r>
              <a:rPr lang="uk-UA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абінет образотворчого мистецтва.</a:t>
            </a:r>
            <a:endParaRPr lang="uk-UA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q"/>
            </a:pPr>
            <a:endParaRPr lang="uk-UA" sz="16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uk-UA" sz="2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Обладнані цифровими</a:t>
            </a:r>
          </a:p>
          <a:p>
            <a:pPr marL="0" indent="0">
              <a:spcBef>
                <a:spcPts val="0"/>
              </a:spcBef>
              <a:buNone/>
            </a:pPr>
            <a:r>
              <a:rPr lang="uk-UA" sz="2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вимірювальними  </a:t>
            </a:r>
            <a:r>
              <a:rPr lang="uk-UA" sz="24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комп</a:t>
            </a:r>
            <a:r>
              <a:rPr lang="en-US" sz="2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</a:t>
            </a:r>
            <a:r>
              <a:rPr lang="uk-UA" sz="24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ютерними</a:t>
            </a:r>
            <a:endParaRPr lang="uk-UA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uk-UA" sz="2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комплексами: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uk-UA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</a:t>
            </a:r>
            <a:r>
              <a:rPr lang="uk-UA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абінет фізики;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uk-UA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</a:t>
            </a:r>
            <a:r>
              <a:rPr lang="uk-UA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абінет біології;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uk-UA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</a:t>
            </a:r>
            <a:r>
              <a:rPr lang="uk-UA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абінет хімії.</a:t>
            </a:r>
          </a:p>
          <a:p>
            <a:pPr marL="0" indent="0">
              <a:spcBef>
                <a:spcPts val="0"/>
              </a:spcBef>
              <a:buNone/>
            </a:pPr>
            <a:endParaRPr lang="uk-UA" sz="2400" b="1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uk-UA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Місце для вмісту 5"/>
          <p:cNvSpPr>
            <a:spLocks noGrp="1"/>
          </p:cNvSpPr>
          <p:nvPr>
            <p:ph sz="half" idx="2"/>
          </p:nvPr>
        </p:nvSpPr>
        <p:spPr>
          <a:xfrm>
            <a:off x="5145205" y="1053911"/>
            <a:ext cx="6728347" cy="577831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uk-UA" sz="2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Обладнані інтерактивними</a:t>
            </a:r>
          </a:p>
          <a:p>
            <a:pPr marL="0" indent="0">
              <a:spcBef>
                <a:spcPts val="0"/>
              </a:spcBef>
              <a:buNone/>
            </a:pPr>
            <a:r>
              <a:rPr lang="uk-UA" sz="2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комплексами:</a:t>
            </a:r>
          </a:p>
          <a:p>
            <a:pPr marL="3240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uk-UA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кабінет біології;</a:t>
            </a:r>
          </a:p>
          <a:p>
            <a:pPr marL="3240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uk-UA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кабінет </a:t>
            </a:r>
            <a:r>
              <a:rPr lang="uk-UA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географії;</a:t>
            </a:r>
          </a:p>
          <a:p>
            <a:pPr marL="3240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uk-UA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кабінет математики;</a:t>
            </a:r>
          </a:p>
          <a:p>
            <a:pPr marL="3240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uk-UA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кабінет фізики;</a:t>
            </a:r>
          </a:p>
          <a:p>
            <a:pPr marL="3240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uk-UA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кабінет української мови та літератури;</a:t>
            </a:r>
          </a:p>
          <a:p>
            <a:pPr marL="3240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uk-UA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кабінет </a:t>
            </a:r>
            <a:r>
              <a:rPr lang="uk-UA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хімії.</a:t>
            </a:r>
          </a:p>
          <a:p>
            <a:pPr marL="324000"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uk-UA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uk-UA" sz="2400" b="1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uk-UA" sz="2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Обладнані проекторами,</a:t>
            </a:r>
          </a:p>
          <a:p>
            <a:pPr marL="0" indent="0">
              <a:spcBef>
                <a:spcPts val="0"/>
              </a:spcBef>
              <a:buNone/>
            </a:pPr>
            <a:r>
              <a:rPr lang="uk-UA" sz="2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ноутбуками та екранами: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uk-UA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</a:t>
            </a:r>
            <a:r>
              <a:rPr lang="uk-UA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абінет історії;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uk-UA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Кабінет іноземної  мови.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uk-UA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uk-UA" sz="16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endParaRPr lang="uk-UA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342E-9D9E-4EC0-9777-CEE349CCA315}" type="slidenum">
              <a:rPr lang="uk-UA" smtClean="0"/>
              <a:pPr/>
              <a:t>10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5024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1164" y="76054"/>
            <a:ext cx="8596668" cy="655466"/>
          </a:xfrm>
        </p:spPr>
        <p:txBody>
          <a:bodyPr>
            <a:normAutofit fontScale="90000"/>
          </a:bodyPr>
          <a:lstStyle/>
          <a:p>
            <a:r>
              <a:rPr lang="uk-UA" sz="4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Кабінет фізики</a:t>
            </a:r>
            <a:endParaRPr lang="uk-UA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14"/>
          <a:stretch/>
        </p:blipFill>
        <p:spPr>
          <a:xfrm>
            <a:off x="8452493" y="4192784"/>
            <a:ext cx="3739507" cy="2464890"/>
          </a:xfr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4" t="12337" r="7712" b="7861"/>
          <a:stretch/>
        </p:blipFill>
        <p:spPr>
          <a:xfrm>
            <a:off x="7276526" y="116404"/>
            <a:ext cx="4752543" cy="359579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1" t="8955" r="10249" b="7661"/>
          <a:stretch/>
        </p:blipFill>
        <p:spPr>
          <a:xfrm>
            <a:off x="97589" y="731520"/>
            <a:ext cx="5749522" cy="427895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520" y="3691429"/>
            <a:ext cx="4784229" cy="318100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374" y="4058165"/>
            <a:ext cx="3909662" cy="259950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342E-9D9E-4EC0-9777-CEE349CCA315}" type="slidenum">
              <a:rPr lang="uk-UA" smtClean="0"/>
              <a:pPr/>
              <a:t>11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16367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5615" y="0"/>
            <a:ext cx="8596668" cy="1320800"/>
          </a:xfrm>
        </p:spPr>
        <p:txBody>
          <a:bodyPr>
            <a:normAutofit/>
          </a:bodyPr>
          <a:lstStyle/>
          <a:p>
            <a:r>
              <a:rPr lang="uk-UA" sz="4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Кабінет хімії</a:t>
            </a:r>
            <a:endParaRPr lang="uk-UA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Місце для вмісту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27" y="476399"/>
            <a:ext cx="5036024" cy="377701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" t="12139" r="3681" b="7065"/>
          <a:stretch/>
        </p:blipFill>
        <p:spPr>
          <a:xfrm>
            <a:off x="5401639" y="0"/>
            <a:ext cx="5472751" cy="353249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" t="597" b="1"/>
          <a:stretch/>
        </p:blipFill>
        <p:spPr>
          <a:xfrm>
            <a:off x="7162980" y="3337860"/>
            <a:ext cx="4616047" cy="322231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718" y="3734156"/>
            <a:ext cx="4698262" cy="312384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342E-9D9E-4EC0-9777-CEE349CCA315}" type="slidenum">
              <a:rPr lang="uk-UA" smtClean="0"/>
              <a:pPr/>
              <a:t>12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097112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68402" y="213815"/>
            <a:ext cx="8596668" cy="1320800"/>
          </a:xfrm>
        </p:spPr>
        <p:txBody>
          <a:bodyPr>
            <a:normAutofit/>
          </a:bodyPr>
          <a:lstStyle/>
          <a:p>
            <a:r>
              <a:rPr lang="uk-UA" sz="4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Кабінет математики</a:t>
            </a:r>
            <a:endParaRPr lang="uk-UA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Місце для вмісту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165" y="874215"/>
            <a:ext cx="5787661" cy="4340745"/>
          </a:xfr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" t="18109" r="10250" b="11841"/>
          <a:stretch/>
        </p:blipFill>
        <p:spPr>
          <a:xfrm>
            <a:off x="5761440" y="0"/>
            <a:ext cx="6430560" cy="393662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34"/>
          <a:stretch/>
        </p:blipFill>
        <p:spPr>
          <a:xfrm>
            <a:off x="5761440" y="3936621"/>
            <a:ext cx="6099161" cy="270756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342E-9D9E-4EC0-9777-CEE349CCA315}" type="slidenum">
              <a:rPr lang="uk-UA" smtClean="0"/>
              <a:pPr/>
              <a:t>13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2635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5359" y="295701"/>
            <a:ext cx="8596668" cy="1320800"/>
          </a:xfrm>
        </p:spPr>
        <p:txBody>
          <a:bodyPr>
            <a:normAutofit/>
          </a:bodyPr>
          <a:lstStyle/>
          <a:p>
            <a:r>
              <a:rPr lang="uk-UA" sz="4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Кабінет географії</a:t>
            </a:r>
            <a:endParaRPr lang="uk-UA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3" t="10945" r="11592" b="6667"/>
          <a:stretch/>
        </p:blipFill>
        <p:spPr>
          <a:xfrm>
            <a:off x="193249" y="956101"/>
            <a:ext cx="5059444" cy="405932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26069" r="3085" b="9054"/>
          <a:stretch/>
        </p:blipFill>
        <p:spPr>
          <a:xfrm>
            <a:off x="7371662" y="2985761"/>
            <a:ext cx="4820338" cy="248644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6" t="11343" r="7711" b="11841"/>
          <a:stretch/>
        </p:blipFill>
        <p:spPr>
          <a:xfrm>
            <a:off x="5143693" y="0"/>
            <a:ext cx="4641941" cy="313249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798" y="3171598"/>
            <a:ext cx="4994365" cy="332072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342E-9D9E-4EC0-9777-CEE349CCA315}" type="slidenum">
              <a:rPr lang="uk-UA" smtClean="0"/>
              <a:pPr/>
              <a:t>14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5003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629" y="108961"/>
            <a:ext cx="8596668" cy="1320800"/>
          </a:xfrm>
        </p:spPr>
        <p:txBody>
          <a:bodyPr>
            <a:noAutofit/>
          </a:bodyPr>
          <a:lstStyle/>
          <a:p>
            <a:r>
              <a:rPr lang="uk-UA" sz="4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Кабінет біології</a:t>
            </a:r>
            <a:endParaRPr lang="uk-UA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5" t="6767" r="13234" b="11243"/>
          <a:stretch/>
        </p:blipFill>
        <p:spPr>
          <a:xfrm>
            <a:off x="265589" y="597685"/>
            <a:ext cx="5388096" cy="427184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Місце для вмісту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685" y="0"/>
            <a:ext cx="4691428" cy="3518571"/>
          </a:xfrm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217" y="3482797"/>
            <a:ext cx="5008756" cy="333029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888" y="3784437"/>
            <a:ext cx="4622638" cy="307356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342E-9D9E-4EC0-9777-CEE349CCA315}" type="slidenum">
              <a:rPr lang="uk-UA" smtClean="0"/>
              <a:pPr/>
              <a:t>15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5952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0"/>
            <a:ext cx="9305976" cy="837063"/>
          </a:xfrm>
        </p:spPr>
        <p:txBody>
          <a:bodyPr>
            <a:normAutofit fontScale="90000"/>
          </a:bodyPr>
          <a:lstStyle/>
          <a:p>
            <a:r>
              <a:rPr lang="uk-UA" sz="4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Кабінет української мови </a:t>
            </a:r>
            <a:br>
              <a:rPr lang="uk-UA" sz="4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uk-UA" sz="4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та літератури</a:t>
            </a:r>
            <a:endParaRPr lang="uk-UA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949" y="-107493"/>
            <a:ext cx="4183062" cy="3137296"/>
          </a:xfrm>
          <a:effectLst>
            <a:softEdge rad="127000"/>
          </a:effectLst>
        </p:spPr>
      </p:pic>
      <p:pic>
        <p:nvPicPr>
          <p:cNvPr id="6" name="Місце для вмісту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674" y="3029803"/>
            <a:ext cx="5104263" cy="3828197"/>
          </a:xfrm>
          <a:effectLst>
            <a:softEdge rad="127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1" t="5571" r="995" b="8657"/>
          <a:stretch/>
        </p:blipFill>
        <p:spPr>
          <a:xfrm>
            <a:off x="715371" y="1104466"/>
            <a:ext cx="5887666" cy="406664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29"/>
          <a:stretch/>
        </p:blipFill>
        <p:spPr>
          <a:xfrm>
            <a:off x="1492293" y="4069625"/>
            <a:ext cx="4883760" cy="278837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342E-9D9E-4EC0-9777-CEE349CCA315}" type="slidenum">
              <a:rPr lang="uk-UA" smtClean="0"/>
              <a:pPr/>
              <a:t>16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3292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3812" y="186519"/>
            <a:ext cx="8596668" cy="1320800"/>
          </a:xfrm>
        </p:spPr>
        <p:txBody>
          <a:bodyPr>
            <a:normAutofit/>
          </a:bodyPr>
          <a:lstStyle/>
          <a:p>
            <a:r>
              <a:rPr lang="uk-UA" sz="4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Кабінет інформатики</a:t>
            </a:r>
            <a:endParaRPr lang="uk-UA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822" y="3758245"/>
            <a:ext cx="4327486" cy="3245614"/>
          </a:xfrm>
          <a:effectLst>
            <a:softEdge rad="127000"/>
          </a:effectLst>
        </p:spPr>
      </p:pic>
      <p:pic>
        <p:nvPicPr>
          <p:cNvPr id="8" name="Місце для вмісту 4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59" b="6569"/>
          <a:stretch/>
        </p:blipFill>
        <p:spPr>
          <a:xfrm>
            <a:off x="92035" y="1507319"/>
            <a:ext cx="6633909" cy="4058558"/>
          </a:xfrm>
          <a:effectLst>
            <a:softEdge rad="127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45"/>
          <a:stretch/>
        </p:blipFill>
        <p:spPr>
          <a:xfrm>
            <a:off x="6803570" y="12941"/>
            <a:ext cx="3278689" cy="374530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342E-9D9E-4EC0-9777-CEE349CCA315}" type="slidenum">
              <a:rPr lang="uk-UA" smtClean="0"/>
              <a:pPr/>
              <a:t>17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625771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3523" y="104290"/>
            <a:ext cx="8596668" cy="1320800"/>
          </a:xfrm>
        </p:spPr>
        <p:txBody>
          <a:bodyPr>
            <a:normAutofit/>
          </a:bodyPr>
          <a:lstStyle/>
          <a:p>
            <a:r>
              <a:rPr lang="uk-UA" sz="4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Кабінет історії</a:t>
            </a:r>
            <a:endParaRPr lang="uk-UA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Місце для вмісту 6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8" b="10867"/>
          <a:stretch/>
        </p:blipFill>
        <p:spPr>
          <a:xfrm>
            <a:off x="532824" y="4142393"/>
            <a:ext cx="4503200" cy="2640285"/>
          </a:xfrm>
          <a:effectLst>
            <a:softEdge rad="127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11" r="2189" b="9109"/>
          <a:stretch/>
        </p:blipFill>
        <p:spPr>
          <a:xfrm>
            <a:off x="198643" y="600501"/>
            <a:ext cx="6020254" cy="367462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0" t="8757" r="3981" b="8259"/>
          <a:stretch/>
        </p:blipFill>
        <p:spPr>
          <a:xfrm>
            <a:off x="6394323" y="0"/>
            <a:ext cx="5661421" cy="366585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7" b="7150"/>
          <a:stretch/>
        </p:blipFill>
        <p:spPr>
          <a:xfrm>
            <a:off x="6352378" y="3546948"/>
            <a:ext cx="5580978" cy="308785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342E-9D9E-4EC0-9777-CEE349CCA315}" type="slidenum">
              <a:rPr lang="uk-UA" smtClean="0"/>
              <a:pPr/>
              <a:t>18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6561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472" y="146839"/>
            <a:ext cx="8596668" cy="1088619"/>
          </a:xfrm>
        </p:spPr>
        <p:txBody>
          <a:bodyPr/>
          <a:lstStyle/>
          <a:p>
            <a:r>
              <a:rPr lang="uk-UA" b="1" dirty="0" smtClean="0">
                <a:solidFill>
                  <a:schemeClr val="tx1"/>
                </a:solidFill>
              </a:rPr>
              <a:t>Кабінет іноземної мови</a:t>
            </a:r>
            <a:endParaRPr lang="uk-UA" b="1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2338" r="2338" b="2886"/>
          <a:stretch/>
        </p:blipFill>
        <p:spPr>
          <a:xfrm>
            <a:off x="6821574" y="3559535"/>
            <a:ext cx="4828407" cy="322904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574" y="0"/>
            <a:ext cx="4828407" cy="362130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1"/>
          <a:stretch/>
        </p:blipFill>
        <p:spPr>
          <a:xfrm>
            <a:off x="378472" y="808414"/>
            <a:ext cx="6281798" cy="397065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9"/>
          <a:stretch/>
        </p:blipFill>
        <p:spPr>
          <a:xfrm>
            <a:off x="918755" y="3562890"/>
            <a:ext cx="5338353" cy="322569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342E-9D9E-4EC0-9777-CEE349CCA315}" type="slidenum">
              <a:rPr lang="uk-UA" smtClean="0"/>
              <a:pPr/>
              <a:t>19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05466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2574" y="265008"/>
            <a:ext cx="7417906" cy="1460311"/>
          </a:xfrm>
        </p:spPr>
        <p:txBody>
          <a:bodyPr>
            <a:normAutofit/>
          </a:bodyPr>
          <a:lstStyle/>
          <a:p>
            <a:pPr algn="ctr"/>
            <a:r>
              <a:rPr lang="uk-UA" sz="40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Старосинявська</a:t>
            </a:r>
            <a:r>
              <a:rPr lang="uk-UA" sz="4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об</a:t>
            </a:r>
            <a:r>
              <a:rPr lang="en-US" sz="4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</a:t>
            </a:r>
            <a:r>
              <a:rPr lang="uk-UA" sz="40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єднана</a:t>
            </a:r>
            <a:r>
              <a:rPr lang="uk-UA" sz="4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територіальна громада </a:t>
            </a:r>
            <a:endParaRPr lang="uk-UA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logo" descr="Герб - Старосинявський район">
            <a:hlinkClick r:id="rId2"/>
          </p:cNvPr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7147" y="132961"/>
            <a:ext cx="1428949" cy="1428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Місце для вмісту 15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427147" y="1725319"/>
            <a:ext cx="4022023" cy="529879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" r="2072"/>
          <a:stretch/>
        </p:blipFill>
        <p:spPr>
          <a:xfrm>
            <a:off x="4948563" y="1584293"/>
            <a:ext cx="5158854" cy="4985602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11140680" y="6324697"/>
            <a:ext cx="683339" cy="365125"/>
          </a:xfrm>
        </p:spPr>
        <p:txBody>
          <a:bodyPr/>
          <a:lstStyle/>
          <a:p>
            <a:fld id="{7BA4342E-9D9E-4EC0-9777-CEE349CCA315}" type="slidenum">
              <a:rPr lang="uk-UA" smtClean="0">
                <a:solidFill>
                  <a:schemeClr val="tx1"/>
                </a:solidFill>
              </a:rPr>
              <a:pPr/>
              <a:t>2</a:t>
            </a:fld>
            <a:endParaRPr lang="uk-U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32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04630" y="145435"/>
            <a:ext cx="8596668" cy="891795"/>
          </a:xfrm>
        </p:spPr>
        <p:txBody>
          <a:bodyPr/>
          <a:lstStyle/>
          <a:p>
            <a:r>
              <a:rPr lang="uk-UA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Кабінет світової літератури</a:t>
            </a:r>
            <a:endParaRPr lang="uk-UA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Місце для вмісту 6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66" r="10169"/>
          <a:stretch/>
        </p:blipFill>
        <p:spPr>
          <a:xfrm>
            <a:off x="6796283" y="3007750"/>
            <a:ext cx="5262341" cy="3850250"/>
          </a:xfrm>
          <a:effectLst>
            <a:softEdge rad="127000"/>
          </a:effectLst>
        </p:spPr>
      </p:pic>
      <p:pic>
        <p:nvPicPr>
          <p:cNvPr id="8" name="Місце для вмісту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15" y="1037230"/>
            <a:ext cx="6538368" cy="4903775"/>
          </a:xfrm>
          <a:effectLst>
            <a:softEdge rad="127000"/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342E-9D9E-4EC0-9777-CEE349CCA315}" type="slidenum">
              <a:rPr lang="uk-UA" smtClean="0"/>
              <a:pPr/>
              <a:t>20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520075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Кабінет </a:t>
            </a:r>
            <a:r>
              <a:rPr lang="uk-UA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образотворого</a:t>
            </a:r>
            <a:r>
              <a:rPr lang="uk-UA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мистецтва</a:t>
            </a:r>
            <a:endParaRPr lang="uk-UA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61"/>
          <a:stretch/>
        </p:blipFill>
        <p:spPr>
          <a:xfrm>
            <a:off x="390730" y="1347768"/>
            <a:ext cx="5969127" cy="3981656"/>
          </a:xfrm>
          <a:effectLst>
            <a:softEdge rad="127000"/>
          </a:effectLst>
        </p:spPr>
      </p:pic>
      <p:pic>
        <p:nvPicPr>
          <p:cNvPr id="6" name="Місце для вмісту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915" y="2320119"/>
            <a:ext cx="5646173" cy="4234629"/>
          </a:xfrm>
          <a:effectLst>
            <a:softEdge rad="127000"/>
          </a:effec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342E-9D9E-4EC0-9777-CEE349CCA315}" type="slidenum">
              <a:rPr lang="uk-UA" smtClean="0"/>
              <a:pPr/>
              <a:t>21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141409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10" t="13448" r="12618" b="12926"/>
          <a:stretch/>
        </p:blipFill>
        <p:spPr>
          <a:xfrm>
            <a:off x="7134896" y="351162"/>
            <a:ext cx="4803411" cy="35237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30" r="7516" b="10547"/>
          <a:stretch/>
        </p:blipFill>
        <p:spPr>
          <a:xfrm>
            <a:off x="3348506" y="2571500"/>
            <a:ext cx="5563673" cy="41448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21"/>
          <a:stretch/>
        </p:blipFill>
        <p:spPr>
          <a:xfrm>
            <a:off x="214898" y="135849"/>
            <a:ext cx="4344223" cy="3423943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342E-9D9E-4EC0-9777-CEE349CCA315}" type="slidenum">
              <a:rPr lang="uk-UA" smtClean="0"/>
              <a:pPr/>
              <a:t>22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822466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744" y="3650400"/>
            <a:ext cx="4439932" cy="29527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99" y="3565927"/>
            <a:ext cx="4439932" cy="29527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538" y="406410"/>
            <a:ext cx="4439932" cy="29527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624" y="406410"/>
            <a:ext cx="4439932" cy="2952728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342E-9D9E-4EC0-9777-CEE349CCA315}" type="slidenum">
              <a:rPr lang="uk-UA" smtClean="0"/>
              <a:pPr/>
              <a:t>23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398598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99662" y="923498"/>
            <a:ext cx="9926976" cy="611874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У </a:t>
            </a:r>
            <a:r>
              <a:rPr lang="ru-RU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процесі</a:t>
            </a:r>
            <a:r>
              <a:rPr lang="ru-RU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навчання</a:t>
            </a:r>
            <a:r>
              <a:rPr lang="ru-RU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відбувається</a:t>
            </a:r>
            <a:r>
              <a:rPr lang="ru-RU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постійна</a:t>
            </a:r>
            <a:r>
              <a:rPr lang="ru-RU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взаємодія</a:t>
            </a:r>
            <a:r>
              <a:rPr lang="ru-RU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вчителя</a:t>
            </a:r>
            <a:r>
              <a:rPr lang="ru-RU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та </a:t>
            </a:r>
            <a:r>
              <a:rPr lang="ru-RU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учнів</a:t>
            </a:r>
            <a:r>
              <a:rPr lang="ru-RU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ru-RU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Вчення</a:t>
            </a:r>
            <a:r>
              <a:rPr lang="ru-RU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ru-RU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має</a:t>
            </a:r>
            <a:r>
              <a:rPr lang="ru-RU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яскраво</a:t>
            </a:r>
            <a:r>
              <a:rPr lang="ru-RU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виражену</a:t>
            </a:r>
            <a:r>
              <a:rPr lang="ru-RU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особистісну</a:t>
            </a:r>
            <a:r>
              <a:rPr lang="ru-RU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забарвленність</a:t>
            </a:r>
            <a:r>
              <a:rPr lang="ru-RU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кожним</a:t>
            </a:r>
            <a:r>
              <a:rPr lang="ru-RU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із</a:t>
            </a:r>
            <a:r>
              <a:rPr lang="ru-RU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учнів</a:t>
            </a:r>
            <a:r>
              <a:rPr lang="ru-RU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здійснюється</a:t>
            </a:r>
            <a:r>
              <a:rPr lang="ru-RU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по-різному</a:t>
            </a:r>
            <a:r>
              <a:rPr lang="ru-RU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один не </a:t>
            </a:r>
            <a:r>
              <a:rPr lang="ru-RU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може</a:t>
            </a:r>
            <a:r>
              <a:rPr lang="ru-RU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продемонструвати</a:t>
            </a:r>
            <a:r>
              <a:rPr lang="ru-RU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засвоєні</a:t>
            </a:r>
            <a:r>
              <a:rPr lang="ru-RU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знання</a:t>
            </a:r>
            <a:r>
              <a:rPr lang="ru-RU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інший</a:t>
            </a:r>
            <a:r>
              <a:rPr lang="ru-RU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на </a:t>
            </a:r>
            <a:r>
              <a:rPr lang="ru-RU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основі</a:t>
            </a:r>
            <a:r>
              <a:rPr lang="ru-RU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раніше</a:t>
            </a:r>
            <a:r>
              <a:rPr lang="ru-RU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отриманого</a:t>
            </a:r>
            <a:r>
              <a:rPr lang="ru-RU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досвіду</a:t>
            </a:r>
            <a:r>
              <a:rPr lang="ru-RU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навпаки</a:t>
            </a:r>
            <a:r>
              <a:rPr lang="ru-RU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показує</a:t>
            </a:r>
            <a:r>
              <a:rPr lang="ru-RU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феноменальні</a:t>
            </a:r>
            <a:r>
              <a:rPr lang="ru-RU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здібності</a:t>
            </a:r>
            <a:r>
              <a:rPr lang="ru-RU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а </a:t>
            </a:r>
            <a:r>
              <a:rPr lang="ru-RU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третій</a:t>
            </a:r>
            <a:r>
              <a:rPr lang="ru-RU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засвоїв</a:t>
            </a:r>
            <a:r>
              <a:rPr lang="ru-RU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певний</a:t>
            </a:r>
            <a:r>
              <a:rPr lang="ru-RU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стиль </a:t>
            </a:r>
            <a:r>
              <a:rPr lang="ru-RU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ставлення</a:t>
            </a:r>
            <a:r>
              <a:rPr lang="ru-RU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до предмета і </a:t>
            </a:r>
            <a:r>
              <a:rPr lang="ru-RU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наполегливо</a:t>
            </a:r>
            <a:r>
              <a:rPr lang="ru-RU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«не </a:t>
            </a:r>
            <a:r>
              <a:rPr lang="ru-RU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хоче</a:t>
            </a:r>
            <a:r>
              <a:rPr lang="ru-RU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 </a:t>
            </a:r>
            <a:r>
              <a:rPr lang="ru-RU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вчитися</a:t>
            </a:r>
            <a:r>
              <a:rPr lang="ru-RU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Не </a:t>
            </a:r>
            <a:r>
              <a:rPr lang="ru-RU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можна</a:t>
            </a:r>
            <a:r>
              <a:rPr lang="ru-RU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заперечувати</a:t>
            </a:r>
            <a:r>
              <a:rPr lang="ru-RU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і </a:t>
            </a:r>
            <a:r>
              <a:rPr lang="ru-RU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особистісне</a:t>
            </a:r>
            <a:r>
              <a:rPr lang="ru-RU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сприйняття</a:t>
            </a:r>
            <a:r>
              <a:rPr lang="ru-RU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ru-RU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або</a:t>
            </a:r>
            <a:r>
              <a:rPr lang="ru-RU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не </a:t>
            </a:r>
            <a:r>
              <a:rPr lang="ru-RU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сприйняття</a:t>
            </a:r>
            <a:r>
              <a:rPr lang="ru-RU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ru-RU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вчителя</a:t>
            </a:r>
            <a:r>
              <a:rPr lang="ru-RU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учнем</a:t>
            </a:r>
            <a:r>
              <a:rPr lang="ru-RU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і </a:t>
            </a:r>
            <a:r>
              <a:rPr lang="ru-RU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навпаки</a:t>
            </a:r>
            <a:r>
              <a:rPr lang="ru-RU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ru-RU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також</a:t>
            </a:r>
            <a:r>
              <a:rPr lang="ru-RU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без </a:t>
            </a:r>
            <a:r>
              <a:rPr lang="ru-RU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сумніву</a:t>
            </a:r>
            <a:r>
              <a:rPr lang="ru-RU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впливає</a:t>
            </a:r>
            <a:r>
              <a:rPr lang="ru-RU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на </a:t>
            </a:r>
            <a:r>
              <a:rPr lang="ru-RU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прогрес</a:t>
            </a:r>
            <a:r>
              <a:rPr lang="ru-RU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у </a:t>
            </a:r>
            <a:r>
              <a:rPr lang="ru-RU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навчанні</a:t>
            </a:r>
            <a:r>
              <a:rPr lang="ru-RU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uk-UA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uk-UA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uk-UA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342E-9D9E-4EC0-9777-CEE349CCA315}" type="slidenum">
              <a:rPr lang="uk-UA" smtClean="0"/>
              <a:pPr/>
              <a:t>24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1861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915236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</a:t>
            </a:r>
            <a:r>
              <a:rPr lang="ru-RU" sz="32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ворча</a:t>
            </a:r>
            <a:r>
              <a:rPr lang="ru-RU" sz="32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група</a:t>
            </a:r>
            <a:r>
              <a:rPr lang="ru-RU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«</a:t>
            </a:r>
            <a:r>
              <a:rPr lang="ru-RU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Упровадження</a:t>
            </a:r>
            <a:r>
              <a:rPr lang="ru-RU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інформаційних</a:t>
            </a:r>
            <a:r>
              <a:rPr lang="ru-RU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технологій</a:t>
            </a:r>
            <a:r>
              <a:rPr lang="ru-RU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у </a:t>
            </a:r>
            <a:r>
              <a:rPr lang="ru-RU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навчально-виховний</a:t>
            </a:r>
            <a:r>
              <a:rPr lang="ru-RU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процес</a:t>
            </a:r>
            <a:r>
              <a:rPr lang="ru-RU" sz="32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</a:t>
            </a:r>
            <a:br>
              <a:rPr lang="ru-RU" sz="32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ru-RU" sz="32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керівник</a:t>
            </a:r>
            <a:r>
              <a:rPr lang="ru-RU" sz="32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Л.</a:t>
            </a:r>
            <a:r>
              <a:rPr lang="uk-UA" sz="32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</a:t>
            </a:r>
            <a:r>
              <a:rPr lang="en-US" sz="32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uk-UA" sz="32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Цимбаліста</a:t>
            </a:r>
            <a:r>
              <a:rPr lang="ru-RU" sz="32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uk-UA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uk-UA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uk-UA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677334" y="2160589"/>
            <a:ext cx="9967920" cy="449951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>
                <a:solidFill>
                  <a:schemeClr val="tx1"/>
                </a:solidFill>
              </a:rPr>
              <a:t>	</a:t>
            </a:r>
          </a:p>
          <a:p>
            <a:pPr marL="0" indent="0" algn="just">
              <a:buNone/>
            </a:pPr>
            <a:r>
              <a:rPr lang="ru-RU" dirty="0" smtClean="0">
                <a:solidFill>
                  <a:schemeClr val="tx1"/>
                </a:solidFill>
              </a:rPr>
              <a:t>	</a:t>
            </a:r>
            <a:r>
              <a:rPr lang="ru-RU" sz="2000" dirty="0" smtClean="0">
                <a:solidFill>
                  <a:schemeClr val="tx1"/>
                </a:solidFill>
              </a:rPr>
              <a:t>Перед </a:t>
            </a:r>
            <a:r>
              <a:rPr lang="ru-RU" sz="2000" dirty="0" err="1">
                <a:solidFill>
                  <a:schemeClr val="tx1"/>
                </a:solidFill>
              </a:rPr>
              <a:t>тим</a:t>
            </a:r>
            <a:r>
              <a:rPr lang="ru-RU" sz="2000" dirty="0">
                <a:solidFill>
                  <a:schemeClr val="tx1"/>
                </a:solidFill>
              </a:rPr>
              <a:t> як </a:t>
            </a:r>
            <a:r>
              <a:rPr lang="ru-RU" sz="2000" dirty="0" err="1">
                <a:solidFill>
                  <a:schemeClr val="tx1"/>
                </a:solidFill>
              </a:rPr>
              <a:t>розпочати</a:t>
            </a:r>
            <a:r>
              <a:rPr lang="ru-RU" sz="2000" dirty="0">
                <a:solidFill>
                  <a:schemeClr val="tx1"/>
                </a:solidFill>
              </a:rPr>
              <a:t> роботу з комплексного </a:t>
            </a:r>
            <a:r>
              <a:rPr lang="ru-RU" sz="2000" dirty="0" err="1">
                <a:solidFill>
                  <a:schemeClr val="tx1"/>
                </a:solidFill>
              </a:rPr>
              <a:t>застосування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інформаційних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технологій</a:t>
            </a:r>
            <a:r>
              <a:rPr lang="ru-RU" sz="2000" dirty="0">
                <a:solidFill>
                  <a:schemeClr val="tx1"/>
                </a:solidFill>
              </a:rPr>
              <a:t> у </a:t>
            </a:r>
            <a:r>
              <a:rPr lang="ru-RU" sz="2000" dirty="0" err="1">
                <a:solidFill>
                  <a:schemeClr val="tx1"/>
                </a:solidFill>
              </a:rPr>
              <a:t>закладі</a:t>
            </a:r>
            <a:r>
              <a:rPr lang="ru-RU" sz="2000" dirty="0">
                <a:solidFill>
                  <a:schemeClr val="tx1"/>
                </a:solidFill>
              </a:rPr>
              <a:t>, </a:t>
            </a:r>
            <a:r>
              <a:rPr lang="ru-RU" sz="2000" dirty="0" err="1">
                <a:solidFill>
                  <a:schemeClr val="tx1"/>
                </a:solidFill>
              </a:rPr>
              <a:t>було</a:t>
            </a:r>
            <a:r>
              <a:rPr lang="ru-RU" sz="2000" dirty="0">
                <a:solidFill>
                  <a:schemeClr val="tx1"/>
                </a:solidFill>
              </a:rPr>
              <a:t> проведено </a:t>
            </a:r>
            <a:r>
              <a:rPr lang="ru-RU" sz="2000" dirty="0" err="1">
                <a:solidFill>
                  <a:schemeClr val="tx1"/>
                </a:solidFill>
              </a:rPr>
              <a:t>дослідження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</a:rPr>
              <a:t>ефективності</a:t>
            </a: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</a:rPr>
              <a:t>використання</a:t>
            </a: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</a:rPr>
              <a:t>мультимедійного</a:t>
            </a: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супроводу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навчальних</a:t>
            </a:r>
            <a:r>
              <a:rPr lang="ru-RU" sz="2000" dirty="0">
                <a:solidFill>
                  <a:schemeClr val="tx1"/>
                </a:solidFill>
              </a:rPr>
              <a:t> занять, яке </a:t>
            </a:r>
            <a:r>
              <a:rPr lang="ru-RU" sz="2000" dirty="0" err="1">
                <a:solidFill>
                  <a:schemeClr val="tx1"/>
                </a:solidFill>
              </a:rPr>
              <a:t>засвідчило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певні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переваги</a:t>
            </a:r>
            <a:r>
              <a:rPr lang="ru-RU" sz="2000" dirty="0" smtClean="0">
                <a:solidFill>
                  <a:schemeClr val="tx1"/>
                </a:solidFill>
              </a:rPr>
              <a:t>:</a:t>
            </a:r>
          </a:p>
          <a:p>
            <a:pPr lvl="0" algn="just" fontAlgn="base">
              <a:buFont typeface="Wingdings" panose="05000000000000000000" pitchFamily="2" charset="2"/>
              <a:buChar char="Ø"/>
            </a:pPr>
            <a:r>
              <a:rPr lang="ru-RU" sz="2000" dirty="0" err="1" smtClean="0">
                <a:solidFill>
                  <a:schemeClr val="tx1"/>
                </a:solidFill>
              </a:rPr>
              <a:t>рівень</a:t>
            </a: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сприйняття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інформації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учнями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зріс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майже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вдвічі</a:t>
            </a:r>
            <a:r>
              <a:rPr lang="ru-RU" sz="2000" dirty="0">
                <a:solidFill>
                  <a:schemeClr val="tx1"/>
                </a:solidFill>
              </a:rPr>
              <a:t>;</a:t>
            </a:r>
            <a:endParaRPr lang="uk-UA" sz="2000" dirty="0">
              <a:solidFill>
                <a:schemeClr val="tx1"/>
              </a:solidFill>
            </a:endParaRPr>
          </a:p>
          <a:p>
            <a:pPr lvl="0" algn="just" fontAlgn="base">
              <a:buFont typeface="Wingdings" panose="05000000000000000000" pitchFamily="2" charset="2"/>
              <a:buChar char="Ø"/>
            </a:pPr>
            <a:r>
              <a:rPr lang="ru-RU" sz="2000" dirty="0" err="1">
                <a:solidFill>
                  <a:schemeClr val="tx1"/>
                </a:solidFill>
              </a:rPr>
              <a:t>відбувалася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індивідуалізація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навчання</a:t>
            </a:r>
            <a:r>
              <a:rPr lang="ru-RU" sz="2000" dirty="0">
                <a:solidFill>
                  <a:schemeClr val="tx1"/>
                </a:solidFill>
              </a:rPr>
              <a:t>, </a:t>
            </a:r>
            <a:r>
              <a:rPr lang="ru-RU" sz="2000" dirty="0" err="1">
                <a:solidFill>
                  <a:schemeClr val="tx1"/>
                </a:solidFill>
              </a:rPr>
              <a:t>розвиток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творчих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здібностей</a:t>
            </a:r>
            <a:r>
              <a:rPr lang="ru-RU" sz="2000" dirty="0">
                <a:solidFill>
                  <a:schemeClr val="tx1"/>
                </a:solidFill>
              </a:rPr>
              <a:t> (</a:t>
            </a:r>
            <a:r>
              <a:rPr lang="ru-RU" sz="2000" dirty="0" err="1">
                <a:solidFill>
                  <a:schemeClr val="tx1"/>
                </a:solidFill>
              </a:rPr>
              <a:t>залучення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школярів</a:t>
            </a:r>
            <a:r>
              <a:rPr lang="ru-RU" sz="2000" dirty="0">
                <a:solidFill>
                  <a:schemeClr val="tx1"/>
                </a:solidFill>
              </a:rPr>
              <a:t> до </a:t>
            </a:r>
            <a:r>
              <a:rPr lang="ru-RU" sz="2000" dirty="0" err="1">
                <a:solidFill>
                  <a:schemeClr val="tx1"/>
                </a:solidFill>
              </a:rPr>
              <a:t>розробляння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уроків</a:t>
            </a:r>
            <a:r>
              <a:rPr lang="ru-RU" sz="2000" dirty="0">
                <a:solidFill>
                  <a:schemeClr val="tx1"/>
                </a:solidFill>
              </a:rPr>
              <a:t>, </a:t>
            </a:r>
            <a:r>
              <a:rPr lang="ru-RU" sz="2000" dirty="0" err="1">
                <a:solidFill>
                  <a:schemeClr val="tx1"/>
                </a:solidFill>
              </a:rPr>
              <a:t>створення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проектів</a:t>
            </a:r>
            <a:r>
              <a:rPr lang="ru-RU" sz="2000" dirty="0">
                <a:solidFill>
                  <a:schemeClr val="tx1"/>
                </a:solidFill>
              </a:rPr>
              <a:t>, </a:t>
            </a:r>
            <a:r>
              <a:rPr lang="ru-RU" sz="2000" dirty="0" err="1">
                <a:solidFill>
                  <a:schemeClr val="tx1"/>
                </a:solidFill>
              </a:rPr>
              <a:t>презентацій</a:t>
            </a:r>
            <a:r>
              <a:rPr lang="ru-RU" sz="2000" dirty="0">
                <a:solidFill>
                  <a:schemeClr val="tx1"/>
                </a:solidFill>
              </a:rPr>
              <a:t>);</a:t>
            </a:r>
            <a:endParaRPr lang="uk-UA" sz="2000" dirty="0">
              <a:solidFill>
                <a:schemeClr val="tx1"/>
              </a:solidFill>
            </a:endParaRPr>
          </a:p>
          <a:p>
            <a:pPr lvl="0" algn="just" fontAlgn="base">
              <a:buFont typeface="Wingdings" panose="05000000000000000000" pitchFamily="2" charset="2"/>
              <a:buChar char="Ø"/>
            </a:pPr>
            <a:r>
              <a:rPr lang="ru-RU" sz="2000" dirty="0" err="1">
                <a:solidFill>
                  <a:schemeClr val="tx1"/>
                </a:solidFill>
              </a:rPr>
              <a:t>скорочено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кількість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видів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роботи</a:t>
            </a:r>
            <a:r>
              <a:rPr lang="ru-RU" sz="2000" dirty="0">
                <a:solidFill>
                  <a:schemeClr val="tx1"/>
                </a:solidFill>
              </a:rPr>
              <a:t>, яка </a:t>
            </a:r>
            <a:r>
              <a:rPr lang="ru-RU" sz="2000" dirty="0" err="1">
                <a:solidFill>
                  <a:schemeClr val="tx1"/>
                </a:solidFill>
              </a:rPr>
              <a:t>стомлює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учнів</a:t>
            </a:r>
            <a:r>
              <a:rPr lang="ru-RU" sz="2000" dirty="0">
                <a:solidFill>
                  <a:schemeClr val="tx1"/>
                </a:solidFill>
              </a:rPr>
              <a:t>, педагоги почали </a:t>
            </a:r>
            <a:r>
              <a:rPr lang="ru-RU" sz="2000" dirty="0" err="1">
                <a:solidFill>
                  <a:schemeClr val="tx1"/>
                </a:solidFill>
              </a:rPr>
              <a:t>використовувати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різноманітні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аудіовізуальні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засоби</a:t>
            </a:r>
            <a:r>
              <a:rPr lang="ru-RU" sz="2000" dirty="0">
                <a:solidFill>
                  <a:schemeClr val="tx1"/>
                </a:solidFill>
              </a:rPr>
              <a:t> (</a:t>
            </a:r>
            <a:r>
              <a:rPr lang="ru-RU" sz="2000" dirty="0" err="1">
                <a:solidFill>
                  <a:schemeClr val="tx1"/>
                </a:solidFill>
              </a:rPr>
              <a:t>музика</a:t>
            </a:r>
            <a:r>
              <a:rPr lang="ru-RU" sz="2000" dirty="0">
                <a:solidFill>
                  <a:schemeClr val="tx1"/>
                </a:solidFill>
              </a:rPr>
              <a:t>, </a:t>
            </a:r>
            <a:r>
              <a:rPr lang="ru-RU" sz="2000" dirty="0" err="1">
                <a:solidFill>
                  <a:schemeClr val="tx1"/>
                </a:solidFill>
              </a:rPr>
              <a:t>графіка</a:t>
            </a:r>
            <a:r>
              <a:rPr lang="ru-RU" sz="2000" dirty="0">
                <a:solidFill>
                  <a:schemeClr val="tx1"/>
                </a:solidFill>
              </a:rPr>
              <a:t>, </a:t>
            </a:r>
            <a:r>
              <a:rPr lang="ru-RU" sz="2000" dirty="0" err="1">
                <a:solidFill>
                  <a:schemeClr val="tx1"/>
                </a:solidFill>
              </a:rPr>
              <a:t>анімація</a:t>
            </a:r>
            <a:r>
              <a:rPr lang="ru-RU" sz="2000" dirty="0">
                <a:solidFill>
                  <a:schemeClr val="tx1"/>
                </a:solidFill>
              </a:rPr>
              <a:t>) з метою </a:t>
            </a:r>
            <a:r>
              <a:rPr lang="ru-RU" sz="2000" dirty="0" err="1">
                <a:solidFill>
                  <a:schemeClr val="tx1"/>
                </a:solidFill>
              </a:rPr>
              <a:t>підвищення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активності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дітей</a:t>
            </a:r>
            <a:r>
              <a:rPr lang="ru-RU" sz="2000" dirty="0">
                <a:solidFill>
                  <a:schemeClr val="tx1"/>
                </a:solidFill>
              </a:rPr>
              <a:t>, </a:t>
            </a:r>
            <a:r>
              <a:rPr lang="ru-RU" sz="2000" dirty="0" err="1">
                <a:solidFill>
                  <a:schemeClr val="tx1"/>
                </a:solidFill>
              </a:rPr>
              <a:t>подавати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навчальний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матеріалу</a:t>
            </a:r>
            <a:r>
              <a:rPr lang="ru-RU" sz="2000" dirty="0">
                <a:solidFill>
                  <a:schemeClr val="tx1"/>
                </a:solidFill>
              </a:rPr>
              <a:t>, </a:t>
            </a:r>
            <a:r>
              <a:rPr lang="ru-RU" sz="2000" dirty="0" err="1">
                <a:solidFill>
                  <a:schemeClr val="tx1"/>
                </a:solidFill>
              </a:rPr>
              <a:t>створюючи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умови</a:t>
            </a:r>
            <a:r>
              <a:rPr lang="ru-RU" sz="2000" dirty="0">
                <a:solidFill>
                  <a:schemeClr val="tx1"/>
                </a:solidFill>
              </a:rPr>
              <a:t> для </a:t>
            </a:r>
            <a:r>
              <a:rPr lang="ru-RU" sz="2000" dirty="0" err="1">
                <a:solidFill>
                  <a:schemeClr val="tx1"/>
                </a:solidFill>
              </a:rPr>
              <a:t>формування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самооцінки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учня</a:t>
            </a:r>
            <a:r>
              <a:rPr lang="ru-RU" sz="2000" dirty="0" smtClean="0">
                <a:solidFill>
                  <a:schemeClr val="tx1"/>
                </a:solidFill>
              </a:rPr>
              <a:t>.</a:t>
            </a:r>
            <a:r>
              <a:rPr lang="ru-RU" sz="2000" dirty="0"/>
              <a:t> </a:t>
            </a:r>
            <a:endParaRPr lang="uk-UA" sz="2000" dirty="0"/>
          </a:p>
          <a:p>
            <a:pPr marL="0" indent="0" algn="just">
              <a:buNone/>
            </a:pPr>
            <a:endParaRPr lang="uk-UA" dirty="0">
              <a:solidFill>
                <a:schemeClr val="tx1"/>
              </a:solidFill>
            </a:endParaRPr>
          </a:p>
          <a:p>
            <a:pPr algn="just"/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342E-9D9E-4EC0-9777-CEE349CCA315}" type="slidenum">
              <a:rPr lang="uk-UA" smtClean="0"/>
              <a:pPr/>
              <a:t>25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163248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1926" y="140269"/>
            <a:ext cx="8596668" cy="1320800"/>
          </a:xfrm>
        </p:spPr>
        <p:txBody>
          <a:bodyPr>
            <a:normAutofit/>
          </a:bodyPr>
          <a:lstStyle/>
          <a:p>
            <a:r>
              <a:rPr lang="uk-UA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Уроки</a:t>
            </a:r>
            <a:r>
              <a:rPr lang="uk-UA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демонстраційного типу</a:t>
            </a:r>
          </a:p>
        </p:txBody>
      </p:sp>
      <p:pic>
        <p:nvPicPr>
          <p:cNvPr id="12" name="Місце для вмісту 1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56" y="1042249"/>
            <a:ext cx="4450843" cy="2959337"/>
          </a:xfrm>
          <a:effectLst>
            <a:softEdge rad="127000"/>
          </a:effectLst>
        </p:spPr>
      </p:pic>
      <p:pic>
        <p:nvPicPr>
          <p:cNvPr id="13" name="Місце для вмісту 12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6872"/>
            <a:ext cx="4536459" cy="3016263"/>
          </a:xfrm>
          <a:effectLst>
            <a:softEdge rad="1270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598" y="440440"/>
            <a:ext cx="4791402" cy="321309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7" t="11542" r="4704" b="696"/>
          <a:stretch/>
        </p:blipFill>
        <p:spPr>
          <a:xfrm>
            <a:off x="4582599" y="4001586"/>
            <a:ext cx="4420216" cy="297151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59" r="4042" b="11841"/>
          <a:stretch/>
        </p:blipFill>
        <p:spPr>
          <a:xfrm>
            <a:off x="8216155" y="3936872"/>
            <a:ext cx="3975845" cy="220937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37"/>
          <a:stretch/>
        </p:blipFill>
        <p:spPr>
          <a:xfrm>
            <a:off x="3005480" y="1542334"/>
            <a:ext cx="4441533" cy="237798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342E-9D9E-4EC0-9777-CEE349CCA315}" type="slidenum">
              <a:rPr lang="uk-UA" smtClean="0"/>
              <a:pPr/>
              <a:t>26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314525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459" y="131929"/>
            <a:ext cx="8596668" cy="946244"/>
          </a:xfrm>
        </p:spPr>
        <p:txBody>
          <a:bodyPr>
            <a:normAutofit/>
          </a:bodyPr>
          <a:lstStyle/>
          <a:p>
            <a:pPr algn="ctr"/>
            <a:r>
              <a:rPr lang="uk-UA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Уроки</a:t>
            </a:r>
            <a:r>
              <a:rPr lang="uk-UA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комп’ютерного тестування</a:t>
            </a:r>
          </a:p>
        </p:txBody>
      </p:sp>
      <p:pic>
        <p:nvPicPr>
          <p:cNvPr id="3" name="Місце для вмісту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607" y="3781955"/>
            <a:ext cx="4626372" cy="3076045"/>
          </a:xfrm>
          <a:effectLst>
            <a:softEdge rad="127000"/>
          </a:effectLst>
        </p:spPr>
      </p:pic>
      <p:pic>
        <p:nvPicPr>
          <p:cNvPr id="4" name="Місце для вмісту 3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59"/>
          <a:stretch/>
        </p:blipFill>
        <p:spPr>
          <a:xfrm>
            <a:off x="7570012" y="1209757"/>
            <a:ext cx="4483135" cy="5346959"/>
          </a:xfr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2"/>
          <a:stretch/>
        </p:blipFill>
        <p:spPr>
          <a:xfrm>
            <a:off x="0" y="819314"/>
            <a:ext cx="5738760" cy="306392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342E-9D9E-4EC0-9777-CEE349CCA315}" type="slidenum">
              <a:rPr lang="uk-UA" smtClean="0"/>
              <a:pPr/>
              <a:t>27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690949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630" y="145576"/>
            <a:ext cx="8596668" cy="1320800"/>
          </a:xfrm>
        </p:spPr>
        <p:txBody>
          <a:bodyPr/>
          <a:lstStyle/>
          <a:p>
            <a:pPr algn="ctr"/>
            <a:r>
              <a:rPr lang="uk-UA" b="1" dirty="0" err="1">
                <a:solidFill>
                  <a:schemeClr val="tx1"/>
                </a:solidFill>
              </a:rPr>
              <a:t>Уроки</a:t>
            </a:r>
            <a:r>
              <a:rPr lang="uk-UA" b="1" dirty="0">
                <a:solidFill>
                  <a:schemeClr val="tx1"/>
                </a:solidFill>
              </a:rPr>
              <a:t> тренінгу або конструювання</a:t>
            </a:r>
          </a:p>
        </p:txBody>
      </p:sp>
      <p:pic>
        <p:nvPicPr>
          <p:cNvPr id="10" name="Місце для вмісту 9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32" y="3057920"/>
            <a:ext cx="5807063" cy="3844910"/>
          </a:xfrm>
          <a:effectLst>
            <a:softEdge rad="127000"/>
          </a:effectLst>
        </p:spPr>
      </p:pic>
      <p:pic>
        <p:nvPicPr>
          <p:cNvPr id="9" name="Місце для вмісту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405" y="718585"/>
            <a:ext cx="4868595" cy="3223541"/>
          </a:xfrm>
          <a:effectLst>
            <a:softEdge rad="127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62"/>
          <a:stretch/>
        </p:blipFill>
        <p:spPr>
          <a:xfrm>
            <a:off x="0" y="2039385"/>
            <a:ext cx="4127310" cy="481264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7" t="4577"/>
          <a:stretch/>
        </p:blipFill>
        <p:spPr>
          <a:xfrm>
            <a:off x="3173921" y="718585"/>
            <a:ext cx="4350783" cy="340511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342E-9D9E-4EC0-9777-CEE349CCA315}" type="slidenum">
              <a:rPr lang="uk-UA" smtClean="0"/>
              <a:pPr/>
              <a:t>28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056625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5698" y="59550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uk-UA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Інтегровані </a:t>
            </a:r>
            <a:r>
              <a:rPr lang="uk-UA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уроки</a:t>
            </a:r>
            <a:endParaRPr lang="uk-UA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Місце для вмісту 2"/>
          <p:cNvPicPr>
            <a:picLocks noGrp="1" noChangeAspect="1"/>
          </p:cNvPicPr>
          <p:nvPr>
            <p:ph sz="quarter" idx="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1" t="5611"/>
          <a:stretch/>
        </p:blipFill>
        <p:spPr>
          <a:xfrm>
            <a:off x="6257847" y="3376617"/>
            <a:ext cx="5076967" cy="3481383"/>
          </a:xfrm>
          <a:effectLst>
            <a:softEdge rad="127000"/>
          </a:effectLst>
        </p:spPr>
      </p:pic>
      <p:pic>
        <p:nvPicPr>
          <p:cNvPr id="9" name="Місце для вмісту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40" y="568508"/>
            <a:ext cx="4794245" cy="3594494"/>
          </a:xfr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2"/>
          <a:stretch/>
        </p:blipFill>
        <p:spPr>
          <a:xfrm>
            <a:off x="5019834" y="674499"/>
            <a:ext cx="5200390" cy="338251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705" y="3376617"/>
            <a:ext cx="4947142" cy="328932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342E-9D9E-4EC0-9777-CEE349CCA315}" type="slidenum">
              <a:rPr lang="uk-UA" smtClean="0"/>
              <a:pPr/>
              <a:t>29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972448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Закон України «Про освіту»</a:t>
            </a:r>
            <a:endParaRPr lang="uk-UA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754606" y="1461080"/>
            <a:ext cx="9422009" cy="5063320"/>
          </a:xfrm>
        </p:spPr>
        <p:txBody>
          <a:bodyPr>
            <a:noAutofit/>
          </a:bodyPr>
          <a:lstStyle/>
          <a:p>
            <a:pPr algn="just"/>
            <a:r>
              <a:rPr lang="uk-UA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Метою освіти є всебічний розвиток людини як особистості та найвищої цінності суспільства, її талантів, інтелектуальних, творчих і фізичних здібностей, формування цінностей і необхідних для успішної самореалізації </a:t>
            </a:r>
            <a:r>
              <a:rPr lang="uk-UA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компетентностей</a:t>
            </a:r>
            <a:r>
              <a:rPr lang="uk-UA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виховання відповідальних громадян, які здатні до свідомого суспільного вибору та спрямування своєї діяльності на користь іншим людям і суспільству, збагачення на цій основі інтелектуального, економічного, творчого, культурного потенціалу Українського народу, підвищення освітнього рівня громадян задля забезпечення сталого розвитку України та її європейського вибору</a:t>
            </a:r>
            <a:r>
              <a:rPr lang="uk-UA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uk-UA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Метою повної загальної середньої освіти є всебічний розвиток, виховання і соціалізація особистості, яка здатна до життя в суспільстві та цивілізованої взаємодії з природою, має прагнення до самовдосконалення і навчання впродовж життя, готова до свідомого життєвого вибору та самореалізації, відповідальності, трудової діяльності та громадянської активності.</a:t>
            </a:r>
          </a:p>
          <a:p>
            <a:pPr algn="just"/>
            <a:endParaRPr lang="uk-UA" sz="2000" dirty="0" smtClean="0"/>
          </a:p>
          <a:p>
            <a:pPr algn="just"/>
            <a:endParaRPr lang="uk-UA" sz="2000" dirty="0"/>
          </a:p>
          <a:p>
            <a:endParaRPr lang="uk-UA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295226" y="6273183"/>
            <a:ext cx="683339" cy="365125"/>
          </a:xfrm>
        </p:spPr>
        <p:txBody>
          <a:bodyPr/>
          <a:lstStyle/>
          <a:p>
            <a:fld id="{7BA4342E-9D9E-4EC0-9777-CEE349CCA315}" type="slidenum">
              <a:rPr lang="uk-UA" smtClean="0">
                <a:solidFill>
                  <a:schemeClr val="tx1"/>
                </a:solidFill>
              </a:rPr>
              <a:pPr/>
              <a:t>3</a:t>
            </a:fld>
            <a:endParaRPr lang="uk-U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00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2993" y="172872"/>
            <a:ext cx="8596668" cy="1320800"/>
          </a:xfrm>
        </p:spPr>
        <p:txBody>
          <a:bodyPr>
            <a:normAutofit/>
          </a:bodyPr>
          <a:lstStyle/>
          <a:p>
            <a:r>
              <a:rPr lang="uk-UA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Уроки</a:t>
            </a:r>
            <a:r>
              <a:rPr lang="uk-UA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із використанням комп’ютерних комунікацій</a:t>
            </a:r>
          </a:p>
        </p:txBody>
      </p:sp>
      <p:pic>
        <p:nvPicPr>
          <p:cNvPr id="3" name="Місце для вмісту 2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64"/>
          <a:stretch/>
        </p:blipFill>
        <p:spPr>
          <a:xfrm>
            <a:off x="294137" y="1660141"/>
            <a:ext cx="5899243" cy="3474788"/>
          </a:xfrm>
          <a:effectLst>
            <a:softEdge rad="1270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47" b="-1"/>
          <a:stretch/>
        </p:blipFill>
        <p:spPr>
          <a:xfrm>
            <a:off x="6370801" y="1493672"/>
            <a:ext cx="5226081" cy="310486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3" t="7165" r="6556" b="3085"/>
          <a:stretch/>
        </p:blipFill>
        <p:spPr>
          <a:xfrm>
            <a:off x="4449170" y="3869139"/>
            <a:ext cx="4294415" cy="298886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342E-9D9E-4EC0-9777-CEE349CCA315}" type="slidenum">
              <a:rPr lang="uk-UA" smtClean="0"/>
              <a:pPr/>
              <a:t>30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345012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2" t="515" r="10156" b="-515"/>
          <a:stretch/>
        </p:blipFill>
        <p:spPr>
          <a:xfrm>
            <a:off x="3967086" y="203538"/>
            <a:ext cx="3379304" cy="28464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2" r="14735"/>
          <a:stretch/>
        </p:blipFill>
        <p:spPr>
          <a:xfrm>
            <a:off x="305254" y="3408251"/>
            <a:ext cx="3515933" cy="34014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271"/>
          <a:stretch/>
        </p:blipFill>
        <p:spPr>
          <a:xfrm>
            <a:off x="4154836" y="3288376"/>
            <a:ext cx="3003803" cy="34014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" t="-3187" r="14923" b="18523"/>
          <a:stretch/>
        </p:blipFill>
        <p:spPr>
          <a:xfrm>
            <a:off x="7534141" y="3669048"/>
            <a:ext cx="4198513" cy="28798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5" t="9927" r="27590" b="17640"/>
          <a:stretch/>
        </p:blipFill>
        <p:spPr>
          <a:xfrm>
            <a:off x="7534141" y="170034"/>
            <a:ext cx="4340180" cy="320683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89" r="11366" b="8269"/>
          <a:stretch/>
        </p:blipFill>
        <p:spPr>
          <a:xfrm>
            <a:off x="146974" y="168170"/>
            <a:ext cx="3541691" cy="3120206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342E-9D9E-4EC0-9777-CEE349CCA315}" type="slidenum">
              <a:rPr lang="uk-UA" smtClean="0"/>
              <a:pPr/>
              <a:t>31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4710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28047" y="286603"/>
            <a:ext cx="10003809" cy="1310185"/>
          </a:xfrm>
        </p:spPr>
        <p:txBody>
          <a:bodyPr>
            <a:noAutofit/>
          </a:bodyPr>
          <a:lstStyle/>
          <a:p>
            <a:pPr algn="ctr"/>
            <a:r>
              <a:rPr lang="uk-UA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Досягнення цієї мети забезпечується шляхом формування ключових </a:t>
            </a:r>
            <a:r>
              <a:rPr lang="uk-UA" sz="2800" b="1" dirty="0" err="1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компетентностей</a:t>
            </a:r>
            <a:r>
              <a:rPr lang="uk-UA" sz="28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необхідних кожній сучасній людині для успішної життєдіяльності:</a:t>
            </a:r>
            <a:endParaRPr lang="uk-UA" sz="2800" b="1" dirty="0">
              <a:solidFill>
                <a:schemeClr val="tx1"/>
              </a:soli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uk-UA" dirty="0"/>
          </a:p>
          <a:p>
            <a:pPr algn="just"/>
            <a:endParaRPr lang="uk-UA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561424" y="2145957"/>
            <a:ext cx="10017457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вільне</a:t>
            </a:r>
            <a:r>
              <a:rPr lang="ru-RU" sz="20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20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володіння</a:t>
            </a:r>
            <a:r>
              <a:rPr lang="ru-RU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державною </a:t>
            </a:r>
            <a:r>
              <a:rPr lang="ru-RU" sz="20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мовою</a:t>
            </a:r>
            <a:r>
              <a:rPr lang="ru-RU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;</a:t>
            </a:r>
            <a:endParaRPr lang="uk-UA" sz="2000" dirty="0" smtClean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здатність</a:t>
            </a:r>
            <a:r>
              <a:rPr lang="ru-RU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20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спілкуватися</a:t>
            </a:r>
            <a:r>
              <a:rPr lang="ru-RU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20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рідною</a:t>
            </a:r>
            <a:r>
              <a:rPr lang="ru-RU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(у </a:t>
            </a:r>
            <a:r>
              <a:rPr lang="ru-RU" sz="20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разі</a:t>
            </a:r>
            <a:r>
              <a:rPr lang="ru-RU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20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відмінності</a:t>
            </a:r>
            <a:r>
              <a:rPr lang="ru-RU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20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від</a:t>
            </a:r>
            <a:r>
              <a:rPr lang="ru-RU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20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державної</a:t>
            </a:r>
            <a:r>
              <a:rPr lang="ru-RU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 та </a:t>
            </a:r>
            <a:r>
              <a:rPr lang="ru-RU" sz="20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іноземними</a:t>
            </a:r>
            <a:r>
              <a:rPr lang="ru-RU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20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мовами</a:t>
            </a:r>
            <a:r>
              <a:rPr lang="ru-RU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;</a:t>
            </a:r>
            <a:endParaRPr lang="uk-UA" sz="2000" dirty="0" smtClean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математична</a:t>
            </a:r>
            <a:r>
              <a:rPr lang="ru-RU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20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компетентність</a:t>
            </a:r>
            <a:r>
              <a:rPr lang="ru-RU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;</a:t>
            </a:r>
            <a:endParaRPr lang="uk-UA" sz="2000" dirty="0" smtClean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компетентності</a:t>
            </a:r>
            <a:r>
              <a:rPr lang="ru-RU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у </a:t>
            </a:r>
            <a:r>
              <a:rPr lang="ru-RU" sz="20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галузі</a:t>
            </a:r>
            <a:r>
              <a:rPr lang="ru-RU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20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природничих</a:t>
            </a:r>
            <a:r>
              <a:rPr lang="ru-RU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наук, </a:t>
            </a:r>
            <a:r>
              <a:rPr lang="ru-RU" sz="20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техніки</a:t>
            </a:r>
            <a:r>
              <a:rPr lang="ru-RU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і </a:t>
            </a:r>
            <a:r>
              <a:rPr lang="ru-RU" sz="20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технологій</a:t>
            </a:r>
            <a:r>
              <a:rPr lang="ru-RU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;</a:t>
            </a:r>
            <a:endParaRPr lang="uk-UA" sz="2000" dirty="0" smtClean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інноваційність</a:t>
            </a:r>
            <a:r>
              <a:rPr lang="ru-RU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;</a:t>
            </a:r>
            <a:endParaRPr lang="uk-UA" sz="2000" dirty="0" smtClean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екологічна</a:t>
            </a:r>
            <a:r>
              <a:rPr lang="ru-RU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20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компетентність</a:t>
            </a:r>
            <a:r>
              <a:rPr lang="ru-RU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;</a:t>
            </a:r>
            <a:endParaRPr lang="uk-UA" sz="2000" dirty="0" smtClean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інформаційно-комунікаційна</a:t>
            </a:r>
            <a:r>
              <a:rPr lang="ru-RU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20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компетентність</a:t>
            </a:r>
            <a:r>
              <a:rPr lang="ru-RU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;</a:t>
            </a:r>
            <a:endParaRPr lang="uk-UA" sz="2000" dirty="0" smtClean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навчання</a:t>
            </a:r>
            <a:r>
              <a:rPr lang="ru-RU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20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впродовж</a:t>
            </a:r>
            <a:r>
              <a:rPr lang="ru-RU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20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життя</a:t>
            </a:r>
            <a:r>
              <a:rPr lang="ru-RU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;</a:t>
            </a:r>
            <a:endParaRPr lang="uk-UA" sz="2000" dirty="0" smtClean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громадянські</a:t>
            </a:r>
            <a:r>
              <a:rPr lang="ru-RU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та </a:t>
            </a:r>
            <a:r>
              <a:rPr lang="ru-RU" sz="20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соціальні</a:t>
            </a:r>
            <a:r>
              <a:rPr lang="ru-RU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20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компетентності</a:t>
            </a:r>
            <a:r>
              <a:rPr lang="ru-RU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ru-RU" sz="20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пов’язані</a:t>
            </a:r>
            <a:r>
              <a:rPr lang="ru-RU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з </a:t>
            </a:r>
            <a:r>
              <a:rPr lang="ru-RU" sz="20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ідеями</a:t>
            </a:r>
            <a:r>
              <a:rPr lang="ru-RU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20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демократії</a:t>
            </a:r>
            <a:r>
              <a:rPr lang="ru-RU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ru-RU" sz="20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справедливості</a:t>
            </a:r>
            <a:r>
              <a:rPr lang="ru-RU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ru-RU" sz="20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рівності</a:t>
            </a:r>
            <a:r>
              <a:rPr lang="ru-RU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прав </a:t>
            </a:r>
            <a:r>
              <a:rPr lang="ru-RU" sz="20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людини</a:t>
            </a:r>
            <a:r>
              <a:rPr lang="ru-RU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ru-RU" sz="20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добробуту</a:t>
            </a:r>
            <a:r>
              <a:rPr lang="ru-RU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та здорового способу </a:t>
            </a:r>
            <a:r>
              <a:rPr lang="ru-RU" sz="20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життя</a:t>
            </a:r>
            <a:r>
              <a:rPr lang="ru-RU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з </a:t>
            </a:r>
            <a:r>
              <a:rPr lang="ru-RU" sz="20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усвідомленням</a:t>
            </a:r>
            <a:r>
              <a:rPr lang="ru-RU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20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рівних</a:t>
            </a:r>
            <a:r>
              <a:rPr lang="ru-RU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прав і </a:t>
            </a:r>
            <a:r>
              <a:rPr lang="ru-RU" sz="20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можливостей</a:t>
            </a:r>
            <a:r>
              <a:rPr lang="ru-RU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;</a:t>
            </a:r>
            <a:endParaRPr lang="uk-UA" sz="2000" dirty="0" smtClean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культурна </a:t>
            </a:r>
            <a:r>
              <a:rPr lang="ru-RU" sz="20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компетентність</a:t>
            </a:r>
            <a:r>
              <a:rPr lang="ru-RU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;</a:t>
            </a:r>
            <a:endParaRPr lang="uk-UA" sz="2000" dirty="0" smtClean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підприємливість</a:t>
            </a:r>
            <a:r>
              <a:rPr lang="ru-RU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та </a:t>
            </a:r>
            <a:r>
              <a:rPr lang="ru-RU" sz="20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фінансова</a:t>
            </a:r>
            <a:r>
              <a:rPr lang="ru-RU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20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грамотність</a:t>
            </a:r>
            <a:r>
              <a:rPr lang="ru-RU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;</a:t>
            </a:r>
            <a:endParaRPr lang="uk-UA" sz="2000" dirty="0" smtClean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інші</a:t>
            </a:r>
            <a:r>
              <a:rPr lang="ru-RU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20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компетентності</a:t>
            </a:r>
            <a:r>
              <a:rPr lang="ru-RU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ru-RU" sz="20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передбачені</a:t>
            </a:r>
            <a:r>
              <a:rPr lang="ru-RU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стандартом </a:t>
            </a:r>
            <a:r>
              <a:rPr lang="ru-RU" sz="20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освіти</a:t>
            </a:r>
            <a:r>
              <a:rPr lang="ru-RU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uk-UA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333863" y="6350455"/>
            <a:ext cx="683339" cy="365125"/>
          </a:xfrm>
        </p:spPr>
        <p:txBody>
          <a:bodyPr/>
          <a:lstStyle/>
          <a:p>
            <a:fld id="{7BA4342E-9D9E-4EC0-9777-CEE349CCA315}" type="slidenum">
              <a:rPr lang="uk-UA" smtClean="0">
                <a:solidFill>
                  <a:schemeClr val="tx1"/>
                </a:solidFill>
              </a:rPr>
              <a:pPr/>
              <a:t>4</a:t>
            </a:fld>
            <a:endParaRPr lang="uk-U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89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6" y="6623050"/>
            <a:ext cx="7235825" cy="4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Заголовок 1"/>
          <p:cNvSpPr txBox="1">
            <a:spLocks/>
          </p:cNvSpPr>
          <p:nvPr/>
        </p:nvSpPr>
        <p:spPr bwMode="auto">
          <a:xfrm>
            <a:off x="3648076" y="274638"/>
            <a:ext cx="70199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kumimoji="0" lang="uk-UA" altLang="uk-UA" sz="4400" b="1" dirty="0"/>
              <a:t>Яким має бути випускник школи?</a:t>
            </a:r>
          </a:p>
        </p:txBody>
      </p:sp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650" y="1658938"/>
            <a:ext cx="3094038" cy="457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" name="Місце для вмісту 2"/>
          <p:cNvSpPr txBox="1">
            <a:spLocks/>
          </p:cNvSpPr>
          <p:nvPr/>
        </p:nvSpPr>
        <p:spPr>
          <a:xfrm>
            <a:off x="6959600" y="1557338"/>
            <a:ext cx="3511550" cy="46164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endParaRPr kumimoji="0" lang="uk-UA" altLang="uk-UA" sz="2600" dirty="0"/>
          </a:p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kumimoji="0" lang="uk-UA" altLang="uk-UA" sz="2600" dirty="0"/>
              <a:t>Освічені українці, всебічно розвинені, відповідальні громадяни і патріоти, здатні до інновацій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endParaRPr kumimoji="0" lang="uk-UA" altLang="uk-UA" sz="1700" dirty="0"/>
          </a:p>
          <a:p>
            <a:pPr algn="ctr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endParaRPr kumimoji="0" lang="uk-UA" altLang="uk-UA" sz="1700" dirty="0"/>
          </a:p>
          <a:p>
            <a:pPr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kumimoji="0" lang="uk-UA" altLang="uk-UA" sz="2500" dirty="0"/>
              <a:t>ОСЬ ХТО ПОВЕДЕ УКРАЇНСЬКУ ЕКОНОМІКУ ВПЕРЕД У </a:t>
            </a:r>
            <a:r>
              <a:rPr kumimoji="0" lang="en-US" altLang="uk-UA" sz="2500" dirty="0"/>
              <a:t>XXI </a:t>
            </a:r>
            <a:r>
              <a:rPr kumimoji="0" lang="ru-RU" altLang="uk-UA" sz="2500" dirty="0"/>
              <a:t>СТОЛ</a:t>
            </a:r>
            <a:r>
              <a:rPr kumimoji="0" lang="uk-UA" altLang="uk-UA" sz="2500" dirty="0"/>
              <a:t>ІТТІ</a:t>
            </a:r>
            <a:r>
              <a:rPr kumimoji="0" lang="uk-UA" altLang="uk-UA" sz="2500" b="1" dirty="0"/>
              <a:t> </a:t>
            </a:r>
          </a:p>
        </p:txBody>
      </p:sp>
      <p:pic>
        <p:nvPicPr>
          <p:cNvPr id="16389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1908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49275"/>
            <a:ext cx="2124075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342E-9D9E-4EC0-9777-CEE349CCA315}" type="slidenum">
              <a:rPr lang="uk-UA" smtClean="0"/>
              <a:pPr/>
              <a:t>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18855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6" y="6623050"/>
            <a:ext cx="7235825" cy="4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Заголовок 1"/>
          <p:cNvSpPr txBox="1">
            <a:spLocks/>
          </p:cNvSpPr>
          <p:nvPr/>
        </p:nvSpPr>
        <p:spPr bwMode="auto">
          <a:xfrm>
            <a:off x="3646488" y="272932"/>
            <a:ext cx="70199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kumimoji="0" lang="uk-UA" altLang="uk-UA" sz="4400" b="1" dirty="0"/>
              <a:t>8-м ключових </a:t>
            </a:r>
          </a:p>
          <a:p>
            <a:pPr algn="ctr">
              <a:lnSpc>
                <a:spcPct val="80000"/>
              </a:lnSpc>
            </a:pPr>
            <a:r>
              <a:rPr kumimoji="0" lang="uk-UA" altLang="uk-UA" sz="4400" b="1" dirty="0"/>
              <a:t>компонентів</a:t>
            </a:r>
          </a:p>
        </p:txBody>
      </p:sp>
      <p:sp>
        <p:nvSpPr>
          <p:cNvPr id="18435" name="Місце для вмісту 2"/>
          <p:cNvSpPr txBox="1">
            <a:spLocks/>
          </p:cNvSpPr>
          <p:nvPr/>
        </p:nvSpPr>
        <p:spPr bwMode="auto">
          <a:xfrm>
            <a:off x="3646488" y="1628776"/>
            <a:ext cx="3403600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kumimoji="0" lang="uk-UA" altLang="uk-UA" sz="1800" b="1">
                <a:solidFill>
                  <a:srgbClr val="669900"/>
                </a:solidFill>
              </a:rPr>
              <a:t>/01   </a:t>
            </a:r>
            <a:r>
              <a:rPr kumimoji="0" lang="uk-UA" altLang="uk-UA" sz="1800"/>
              <a:t>Новий зміст освіти, заснований на формуванні компетентностей, необхідних для успішної самореалізації в суспільстві.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endParaRPr kumimoji="0" lang="uk-UA" altLang="uk-UA" sz="800">
              <a:solidFill>
                <a:srgbClr val="898989"/>
              </a:solidFill>
            </a:endParaRPr>
          </a:p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kumimoji="0" lang="uk-UA" altLang="uk-UA" sz="1800" b="1">
                <a:solidFill>
                  <a:srgbClr val="669900"/>
                </a:solidFill>
              </a:rPr>
              <a:t>/02   </a:t>
            </a:r>
            <a:r>
              <a:rPr kumimoji="0" lang="uk-UA" altLang="uk-UA" sz="1800"/>
              <a:t>Умотивований учитель, який має свободу творчості й розвивається професійно.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endParaRPr kumimoji="0" lang="uk-UA" altLang="uk-UA" sz="800">
              <a:solidFill>
                <a:srgbClr val="898989"/>
              </a:solidFill>
            </a:endParaRPr>
          </a:p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kumimoji="0" lang="uk-UA" altLang="uk-UA" sz="1800" b="1">
                <a:solidFill>
                  <a:srgbClr val="669900"/>
                </a:solidFill>
              </a:rPr>
              <a:t>/03   </a:t>
            </a:r>
            <a:r>
              <a:rPr kumimoji="0" lang="uk-UA" altLang="uk-UA" sz="1800"/>
              <a:t>Наскрізний процес виховання, який формує цінності.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endParaRPr kumimoji="0" lang="uk-UA" altLang="uk-UA" sz="800">
              <a:solidFill>
                <a:srgbClr val="898989"/>
              </a:solidFill>
            </a:endParaRPr>
          </a:p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kumimoji="0" lang="uk-UA" altLang="uk-UA" sz="1800" b="1">
                <a:solidFill>
                  <a:srgbClr val="669900"/>
                </a:solidFill>
              </a:rPr>
              <a:t>/04   </a:t>
            </a:r>
            <a:r>
              <a:rPr kumimoji="0" lang="uk-UA" altLang="uk-UA" sz="1800"/>
              <a:t>Децентралізація та ефективне управління, що надасть школі реальну автономію.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kumimoji="0" lang="uk-UA" altLang="uk-UA" sz="1800">
                <a:solidFill>
                  <a:srgbClr val="898989"/>
                </a:solidFill>
              </a:rPr>
              <a:t> </a:t>
            </a:r>
          </a:p>
        </p:txBody>
      </p:sp>
      <p:sp>
        <p:nvSpPr>
          <p:cNvPr id="18436" name="Місце для вмісту 2"/>
          <p:cNvSpPr txBox="1">
            <a:spLocks/>
          </p:cNvSpPr>
          <p:nvPr/>
        </p:nvSpPr>
        <p:spPr bwMode="auto">
          <a:xfrm>
            <a:off x="7050089" y="1628775"/>
            <a:ext cx="3582987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kumimoji="0" lang="uk-UA" altLang="uk-UA" sz="1800" b="1">
                <a:solidFill>
                  <a:srgbClr val="669900"/>
                </a:solidFill>
              </a:rPr>
              <a:t>/05   </a:t>
            </a:r>
            <a:r>
              <a:rPr kumimoji="0" lang="uk-UA" altLang="uk-UA" sz="1800"/>
              <a:t>Педагогіка, що ґрунтується на партнерстві між учнем, учителем і батьками.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endParaRPr kumimoji="0" lang="uk-UA" altLang="uk-UA" sz="800"/>
          </a:p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kumimoji="0" lang="uk-UA" altLang="uk-UA" sz="1800" b="1">
                <a:solidFill>
                  <a:srgbClr val="669900"/>
                </a:solidFill>
              </a:rPr>
              <a:t>/06   </a:t>
            </a:r>
            <a:r>
              <a:rPr kumimoji="0" lang="uk-UA" altLang="uk-UA" sz="1800"/>
              <a:t>Орієнтація на потреби учня в освітньому процесі, дитиноцентризм.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endParaRPr kumimoji="0" lang="uk-UA" altLang="uk-UA" sz="800"/>
          </a:p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endParaRPr kumimoji="0" lang="uk-UA" altLang="uk-UA" sz="800"/>
          </a:p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kumimoji="0" lang="uk-UA" altLang="uk-UA" sz="1800" b="1">
                <a:solidFill>
                  <a:srgbClr val="669900"/>
                </a:solidFill>
              </a:rPr>
              <a:t>/07   </a:t>
            </a:r>
            <a:r>
              <a:rPr kumimoji="0" lang="uk-UA" altLang="uk-UA" sz="1800"/>
              <a:t>Нова структура школи, яка дозволяє добре засвоїти новий зміст і набути компетентності для життя.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endParaRPr kumimoji="0" lang="uk-UA" altLang="uk-UA" sz="800"/>
          </a:p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endParaRPr kumimoji="0" lang="uk-UA" altLang="uk-UA" sz="800"/>
          </a:p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kumimoji="0" lang="uk-UA" altLang="uk-UA" sz="1800" b="1">
                <a:solidFill>
                  <a:srgbClr val="669900"/>
                </a:solidFill>
              </a:rPr>
              <a:t>/08   </a:t>
            </a:r>
            <a:r>
              <a:rPr kumimoji="0" lang="uk-UA" altLang="uk-UA" sz="1800"/>
              <a:t>Справедливий розподіл публічних коштів, який забезпечує рівний доступ усіх дітей до якісної освіти.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kumimoji="0" lang="uk-UA" altLang="uk-UA" sz="1800"/>
              <a:t> </a:t>
            </a:r>
          </a:p>
        </p:txBody>
      </p:sp>
      <p:pic>
        <p:nvPicPr>
          <p:cNvPr id="18437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1908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49275"/>
            <a:ext cx="2124075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342E-9D9E-4EC0-9777-CEE349CCA315}" type="slidenum">
              <a:rPr lang="uk-UA" smtClean="0"/>
              <a:pPr/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16107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Дидактичні</a:t>
            </a:r>
            <a:r>
              <a:rPr lang="ru-RU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можливості</a:t>
            </a:r>
            <a:r>
              <a:rPr lang="ru-RU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мультимедійних</a:t>
            </a:r>
            <a:r>
              <a:rPr lang="ru-RU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засобів</a:t>
            </a:r>
            <a:r>
              <a:rPr lang="ru-RU" sz="2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навчання</a:t>
            </a:r>
            <a:r>
              <a:rPr lang="ru-RU" sz="2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28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ru-RU" sz="2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використовують</a:t>
            </a:r>
            <a:r>
              <a:rPr lang="ru-RU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 уроках</a:t>
            </a:r>
            <a:r>
              <a:rPr lang="ru-RU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можна</a:t>
            </a:r>
            <a:r>
              <a:rPr lang="ru-RU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стисло</a:t>
            </a:r>
            <a:r>
              <a:rPr lang="ru-RU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визначити</a:t>
            </a:r>
            <a:r>
              <a:rPr lang="ru-RU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так:</a:t>
            </a:r>
            <a:r>
              <a:rPr lang="uk-UA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uk-UA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uk-UA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677334" y="2394425"/>
            <a:ext cx="9831442" cy="4110962"/>
          </a:xfrm>
        </p:spPr>
        <p:txBody>
          <a:bodyPr>
            <a:normAutofit lnSpcReduction="10000"/>
          </a:bodyPr>
          <a:lstStyle/>
          <a:p>
            <a:pPr lvl="0" fontAlgn="base"/>
            <a:r>
              <a:rPr lang="ru-RU" sz="22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активізація</a:t>
            </a:r>
            <a:r>
              <a:rPr lang="ru-RU" sz="2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навчальної</a:t>
            </a:r>
            <a: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діяльності</a:t>
            </a:r>
            <a: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учнів</a:t>
            </a:r>
            <a: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2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посилення</a:t>
            </a:r>
            <a: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їх</a:t>
            </a:r>
            <a: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ролі</a:t>
            </a:r>
            <a: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як </a:t>
            </a:r>
            <a:r>
              <a:rPr lang="ru-RU" sz="2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суб’єктанавчання</a:t>
            </a:r>
            <a: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endParaRPr lang="uk-UA" sz="2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fontAlgn="base"/>
            <a:r>
              <a:rPr lang="ru-RU" sz="22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посилення</a:t>
            </a:r>
            <a:r>
              <a:rPr lang="ru-RU" sz="2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2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мотивації</a:t>
            </a:r>
            <a:r>
              <a:rPr lang="ru-RU" sz="2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2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навчання</a:t>
            </a:r>
            <a:r>
              <a:rPr lang="ru-RU" sz="2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endParaRPr lang="uk-UA" sz="22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fontAlgn="base"/>
            <a:r>
              <a:rPr lang="ru-RU" sz="22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індивідуалізація</a:t>
            </a:r>
            <a:r>
              <a:rPr lang="ru-RU" sz="2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процесунавчання</a:t>
            </a:r>
            <a: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2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використанняосновних</a:t>
            </a:r>
            <a: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і </a:t>
            </a:r>
            <a:r>
              <a:rPr lang="ru-RU" sz="2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допоміжних</a:t>
            </a:r>
            <a: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навчальних</a:t>
            </a:r>
            <a: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впливів</a:t>
            </a:r>
            <a: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2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розширення</a:t>
            </a:r>
            <a: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меж </a:t>
            </a:r>
            <a:r>
              <a:rPr lang="ru-RU" sz="2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самостійної</a:t>
            </a:r>
            <a: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діяльності</a:t>
            </a:r>
            <a: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школярів</a:t>
            </a:r>
            <a: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endParaRPr lang="uk-UA" sz="2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fontAlgn="base"/>
            <a:r>
              <a:rPr lang="ru-RU" sz="2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урізноманітнення</a:t>
            </a:r>
            <a: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форм </a:t>
            </a:r>
            <a:r>
              <a:rPr lang="ru-RU" sz="2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подання</a:t>
            </a:r>
            <a: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інформації</a:t>
            </a:r>
            <a: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2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типів</a:t>
            </a:r>
            <a: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навчальних</a:t>
            </a:r>
            <a: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завдань</a:t>
            </a:r>
            <a: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endParaRPr lang="uk-UA" sz="2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fontAlgn="base"/>
            <a:r>
              <a:rPr lang="ru-RU" sz="2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створення</a:t>
            </a:r>
            <a: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навчального</a:t>
            </a:r>
            <a: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середовища</a:t>
            </a:r>
            <a: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яке </a:t>
            </a:r>
            <a:r>
              <a:rPr lang="ru-RU" sz="2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забезпечує</a:t>
            </a:r>
            <a: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«</a:t>
            </a:r>
            <a:r>
              <a:rPr lang="ru-RU" sz="2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занурення</a:t>
            </a:r>
            <a: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 </a:t>
            </a:r>
            <a:r>
              <a:rPr lang="ru-RU" sz="2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учня</a:t>
            </a:r>
            <a: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в </a:t>
            </a:r>
            <a:r>
              <a:rPr lang="ru-RU" sz="2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уявний</a:t>
            </a:r>
            <a: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світ</a:t>
            </a:r>
            <a: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у </a:t>
            </a:r>
            <a:r>
              <a:rPr lang="ru-RU" sz="2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певні</a:t>
            </a:r>
            <a: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соціальні</a:t>
            </a:r>
            <a: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й </a:t>
            </a:r>
            <a:r>
              <a:rPr lang="ru-RU" sz="2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виробничі</a:t>
            </a:r>
            <a: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ситуації</a:t>
            </a:r>
            <a: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endParaRPr lang="uk-UA" sz="2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fontAlgn="base"/>
            <a:r>
              <a:rPr lang="ru-RU" sz="2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постійне</a:t>
            </a:r>
            <a: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застосування</a:t>
            </a:r>
            <a: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ігрових</a:t>
            </a:r>
            <a: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прийомів</a:t>
            </a:r>
            <a: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endParaRPr lang="uk-UA" sz="2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fontAlgn="base"/>
            <a:r>
              <a:rPr lang="ru-RU" sz="2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забезпечення</a:t>
            </a:r>
            <a: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постійного</a:t>
            </a:r>
            <a: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зворотного</a:t>
            </a:r>
            <a: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зв’язку</a:t>
            </a:r>
            <a: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2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можливість</a:t>
            </a:r>
            <a: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рефлексії</a:t>
            </a:r>
            <a: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uk-UA" sz="2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uk-UA" dirty="0"/>
          </a:p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342E-9D9E-4EC0-9777-CEE349CCA315}" type="slidenum">
              <a:rPr lang="uk-UA" smtClean="0"/>
              <a:pPr/>
              <a:t>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6160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599"/>
            <a:ext cx="8848803" cy="1860645"/>
          </a:xfrm>
        </p:spPr>
        <p:txBody>
          <a:bodyPr>
            <a:normAutofit fontScale="90000"/>
          </a:bodyPr>
          <a:lstStyle/>
          <a:p>
            <a:pPr algn="just" fontAlgn="base"/>
            <a:r>
              <a:rPr lang="ru-RU" sz="27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Перед </a:t>
            </a:r>
            <a:r>
              <a:rPr lang="ru-RU" sz="27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тим</a:t>
            </a:r>
            <a:r>
              <a:rPr lang="ru-RU" sz="27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як </a:t>
            </a:r>
            <a:r>
              <a:rPr lang="ru-RU" sz="27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розпочати</a:t>
            </a:r>
            <a:r>
              <a:rPr lang="ru-RU" sz="27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роботу з комплексного </a:t>
            </a:r>
            <a:r>
              <a:rPr lang="ru-RU" sz="27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застосування</a:t>
            </a:r>
            <a:r>
              <a:rPr lang="ru-RU" sz="27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7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інформаційних</a:t>
            </a:r>
            <a:r>
              <a:rPr lang="ru-RU" sz="27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7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технологій</a:t>
            </a:r>
            <a:r>
              <a:rPr lang="ru-RU" sz="27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у </a:t>
            </a:r>
            <a:r>
              <a:rPr lang="ru-RU" sz="27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закладі</a:t>
            </a:r>
            <a:r>
              <a:rPr lang="ru-RU" sz="27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27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було</a:t>
            </a:r>
            <a:r>
              <a:rPr lang="ru-RU" sz="27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проведено </a:t>
            </a:r>
            <a:r>
              <a:rPr lang="ru-RU" sz="27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дослідження</a:t>
            </a:r>
            <a:r>
              <a:rPr lang="ru-RU" sz="27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7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ефективності</a:t>
            </a:r>
            <a:r>
              <a:rPr lang="ru-RU" sz="27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7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використання</a:t>
            </a:r>
            <a:r>
              <a:rPr lang="ru-RU" sz="27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7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мультимедійного</a:t>
            </a:r>
            <a:r>
              <a:rPr lang="ru-RU" sz="27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7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супроводу</a:t>
            </a:r>
            <a:r>
              <a:rPr lang="ru-RU" sz="27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7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навчальних</a:t>
            </a:r>
            <a:r>
              <a:rPr lang="ru-RU" sz="27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занять, яке </a:t>
            </a:r>
            <a:r>
              <a:rPr lang="ru-RU" sz="27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засвідчило</a:t>
            </a:r>
            <a:r>
              <a:rPr lang="ru-RU" sz="27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7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певні</a:t>
            </a:r>
            <a:r>
              <a:rPr lang="ru-RU" sz="27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7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переваги</a:t>
            </a:r>
            <a:r>
              <a:rPr lang="ru-RU" sz="2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uk-UA" sz="2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uk-UA" sz="2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uk-UA" sz="27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uk-UA" sz="27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uk-UA" sz="22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uk-UA" sz="22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uk-UA" sz="2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Місце для вмісту 4"/>
          <p:cNvSpPr>
            <a:spLocks noGrp="1"/>
          </p:cNvSpPr>
          <p:nvPr>
            <p:ph idx="1"/>
          </p:nvPr>
        </p:nvSpPr>
        <p:spPr>
          <a:xfrm>
            <a:off x="677333" y="2579428"/>
            <a:ext cx="8848803" cy="3480178"/>
          </a:xfrm>
        </p:spPr>
        <p:txBody>
          <a:bodyPr/>
          <a:lstStyle/>
          <a:p>
            <a:pPr lvl="0" algn="just"/>
            <a:r>
              <a:rPr lang="ru-RU" dirty="0" err="1"/>
              <a:t>рівень</a:t>
            </a:r>
            <a:r>
              <a:rPr lang="ru-RU" dirty="0"/>
              <a:t> </a:t>
            </a:r>
            <a:r>
              <a:rPr lang="ru-RU" dirty="0" err="1"/>
              <a:t>сприйняття</a:t>
            </a:r>
            <a:r>
              <a:rPr lang="ru-RU" dirty="0"/>
              <a:t> </a:t>
            </a:r>
            <a:r>
              <a:rPr lang="ru-RU" dirty="0" err="1"/>
              <a:t>інформації</a:t>
            </a:r>
            <a:r>
              <a:rPr lang="ru-RU" dirty="0"/>
              <a:t> </a:t>
            </a:r>
            <a:r>
              <a:rPr lang="ru-RU" dirty="0" err="1"/>
              <a:t>учнями</a:t>
            </a:r>
            <a:r>
              <a:rPr lang="ru-RU" dirty="0"/>
              <a:t> </a:t>
            </a:r>
            <a:r>
              <a:rPr lang="ru-RU" dirty="0" err="1"/>
              <a:t>зріс</a:t>
            </a:r>
            <a:r>
              <a:rPr lang="ru-RU" dirty="0"/>
              <a:t> </a:t>
            </a:r>
            <a:r>
              <a:rPr lang="ru-RU" dirty="0" err="1"/>
              <a:t>майже</a:t>
            </a:r>
            <a:r>
              <a:rPr lang="ru-RU" dirty="0"/>
              <a:t> </a:t>
            </a:r>
            <a:r>
              <a:rPr lang="ru-RU" dirty="0" err="1"/>
              <a:t>вдвічі</a:t>
            </a:r>
            <a:r>
              <a:rPr lang="ru-RU" dirty="0" smtClean="0"/>
              <a:t>;</a:t>
            </a:r>
          </a:p>
          <a:p>
            <a:pPr marL="0" lvl="0" indent="0" algn="just">
              <a:buNone/>
            </a:pPr>
            <a:endParaRPr lang="uk-UA" dirty="0"/>
          </a:p>
          <a:p>
            <a:pPr lvl="0" algn="just"/>
            <a:r>
              <a:rPr lang="ru-RU" dirty="0" err="1"/>
              <a:t>відбувалася</a:t>
            </a:r>
            <a:r>
              <a:rPr lang="ru-RU" dirty="0"/>
              <a:t> </a:t>
            </a:r>
            <a:r>
              <a:rPr lang="ru-RU" dirty="0" err="1"/>
              <a:t>індивідуалізація</a:t>
            </a:r>
            <a:r>
              <a:rPr lang="ru-RU" dirty="0"/>
              <a:t> </a:t>
            </a:r>
            <a:r>
              <a:rPr lang="ru-RU" dirty="0" err="1"/>
              <a:t>навчання</a:t>
            </a:r>
            <a:r>
              <a:rPr lang="ru-RU" dirty="0"/>
              <a:t>, </a:t>
            </a:r>
            <a:r>
              <a:rPr lang="ru-RU" dirty="0" err="1"/>
              <a:t>розвиток</a:t>
            </a:r>
            <a:r>
              <a:rPr lang="ru-RU" dirty="0"/>
              <a:t> </a:t>
            </a:r>
            <a:r>
              <a:rPr lang="ru-RU" dirty="0" err="1"/>
              <a:t>творчих</a:t>
            </a:r>
            <a:r>
              <a:rPr lang="ru-RU" dirty="0"/>
              <a:t> </a:t>
            </a:r>
            <a:r>
              <a:rPr lang="ru-RU" dirty="0" err="1"/>
              <a:t>здібностей</a:t>
            </a:r>
            <a:r>
              <a:rPr lang="ru-RU" dirty="0"/>
              <a:t> (</a:t>
            </a:r>
            <a:r>
              <a:rPr lang="ru-RU" dirty="0" err="1"/>
              <a:t>залучення</a:t>
            </a:r>
            <a:r>
              <a:rPr lang="ru-RU" dirty="0"/>
              <a:t> </a:t>
            </a:r>
            <a:r>
              <a:rPr lang="ru-RU" dirty="0" err="1"/>
              <a:t>школярів</a:t>
            </a:r>
            <a:r>
              <a:rPr lang="ru-RU" dirty="0"/>
              <a:t> до </a:t>
            </a:r>
            <a:r>
              <a:rPr lang="ru-RU" dirty="0" err="1"/>
              <a:t>розробляння</a:t>
            </a:r>
            <a:r>
              <a:rPr lang="ru-RU" dirty="0"/>
              <a:t> </a:t>
            </a:r>
            <a:r>
              <a:rPr lang="ru-RU" dirty="0" err="1"/>
              <a:t>уроків</a:t>
            </a:r>
            <a:r>
              <a:rPr lang="ru-RU" dirty="0"/>
              <a:t>, </a:t>
            </a:r>
            <a:r>
              <a:rPr lang="ru-RU" dirty="0" err="1"/>
              <a:t>створення</a:t>
            </a:r>
            <a:r>
              <a:rPr lang="ru-RU" dirty="0"/>
              <a:t> </a:t>
            </a:r>
            <a:r>
              <a:rPr lang="ru-RU" dirty="0" err="1"/>
              <a:t>проектів</a:t>
            </a:r>
            <a:r>
              <a:rPr lang="ru-RU" dirty="0"/>
              <a:t>, </a:t>
            </a:r>
            <a:r>
              <a:rPr lang="ru-RU" dirty="0" err="1"/>
              <a:t>презентацій</a:t>
            </a:r>
            <a:r>
              <a:rPr lang="ru-RU" dirty="0" smtClean="0"/>
              <a:t>);</a:t>
            </a:r>
          </a:p>
          <a:p>
            <a:pPr lvl="0" algn="just"/>
            <a:endParaRPr lang="uk-UA" dirty="0"/>
          </a:p>
          <a:p>
            <a:pPr lvl="0" algn="just"/>
            <a:r>
              <a:rPr lang="ru-RU" dirty="0" err="1"/>
              <a:t>скорочено</a:t>
            </a:r>
            <a:r>
              <a:rPr lang="ru-RU" dirty="0"/>
              <a:t> </a:t>
            </a:r>
            <a:r>
              <a:rPr lang="ru-RU" dirty="0" err="1"/>
              <a:t>кількість</a:t>
            </a:r>
            <a:r>
              <a:rPr lang="ru-RU" dirty="0"/>
              <a:t> </a:t>
            </a:r>
            <a:r>
              <a:rPr lang="ru-RU" dirty="0" err="1"/>
              <a:t>видів</a:t>
            </a:r>
            <a:r>
              <a:rPr lang="ru-RU" dirty="0"/>
              <a:t> </a:t>
            </a:r>
            <a:r>
              <a:rPr lang="ru-RU" dirty="0" err="1"/>
              <a:t>роботи</a:t>
            </a:r>
            <a:r>
              <a:rPr lang="ru-RU" dirty="0"/>
              <a:t>, яка </a:t>
            </a:r>
            <a:r>
              <a:rPr lang="ru-RU" dirty="0" err="1"/>
              <a:t>стомлює</a:t>
            </a:r>
            <a:r>
              <a:rPr lang="ru-RU" dirty="0"/>
              <a:t> </a:t>
            </a:r>
            <a:r>
              <a:rPr lang="ru-RU" dirty="0" err="1"/>
              <a:t>учнів</a:t>
            </a:r>
            <a:r>
              <a:rPr lang="ru-RU" dirty="0"/>
              <a:t>, педагоги почали </a:t>
            </a:r>
            <a:r>
              <a:rPr lang="ru-RU" dirty="0" err="1"/>
              <a:t>використовувати</a:t>
            </a:r>
            <a:r>
              <a:rPr lang="ru-RU" dirty="0"/>
              <a:t> </a:t>
            </a:r>
            <a:r>
              <a:rPr lang="ru-RU" dirty="0" err="1"/>
              <a:t>різноманітні</a:t>
            </a:r>
            <a:r>
              <a:rPr lang="ru-RU" dirty="0"/>
              <a:t> </a:t>
            </a:r>
            <a:r>
              <a:rPr lang="ru-RU" dirty="0" err="1"/>
              <a:t>аудіовізуальні</a:t>
            </a:r>
            <a:r>
              <a:rPr lang="ru-RU" dirty="0"/>
              <a:t> </a:t>
            </a:r>
            <a:r>
              <a:rPr lang="ru-RU" dirty="0" err="1"/>
              <a:t>засоби</a:t>
            </a:r>
            <a:r>
              <a:rPr lang="ru-RU" dirty="0"/>
              <a:t> (</a:t>
            </a:r>
            <a:r>
              <a:rPr lang="ru-RU" dirty="0" err="1"/>
              <a:t>музика</a:t>
            </a:r>
            <a:r>
              <a:rPr lang="ru-RU" dirty="0"/>
              <a:t>, </a:t>
            </a:r>
            <a:r>
              <a:rPr lang="ru-RU" dirty="0" err="1"/>
              <a:t>графіка</a:t>
            </a:r>
            <a:r>
              <a:rPr lang="ru-RU" dirty="0"/>
              <a:t>, </a:t>
            </a:r>
            <a:r>
              <a:rPr lang="ru-RU" dirty="0" err="1"/>
              <a:t>анімація</a:t>
            </a:r>
            <a:r>
              <a:rPr lang="ru-RU" dirty="0"/>
              <a:t>) з метою </a:t>
            </a:r>
            <a:r>
              <a:rPr lang="ru-RU" dirty="0" err="1"/>
              <a:t>підвищення</a:t>
            </a:r>
            <a:r>
              <a:rPr lang="ru-RU" dirty="0"/>
              <a:t> </a:t>
            </a:r>
            <a:r>
              <a:rPr lang="ru-RU" dirty="0" err="1"/>
              <a:t>активності</a:t>
            </a:r>
            <a:r>
              <a:rPr lang="ru-RU" dirty="0"/>
              <a:t> </a:t>
            </a:r>
            <a:r>
              <a:rPr lang="ru-RU" dirty="0" err="1"/>
              <a:t>дітей</a:t>
            </a:r>
            <a:r>
              <a:rPr lang="ru-RU" dirty="0"/>
              <a:t>, </a:t>
            </a:r>
            <a:r>
              <a:rPr lang="ru-RU" dirty="0" err="1"/>
              <a:t>подавати</a:t>
            </a:r>
            <a:r>
              <a:rPr lang="ru-RU" dirty="0"/>
              <a:t> </a:t>
            </a:r>
            <a:r>
              <a:rPr lang="ru-RU" dirty="0" err="1"/>
              <a:t>навчальний</a:t>
            </a:r>
            <a:r>
              <a:rPr lang="ru-RU" dirty="0"/>
              <a:t> </a:t>
            </a:r>
            <a:r>
              <a:rPr lang="ru-RU" dirty="0" err="1"/>
              <a:t>матеріалу</a:t>
            </a:r>
            <a:r>
              <a:rPr lang="ru-RU" dirty="0"/>
              <a:t>, </a:t>
            </a:r>
            <a:r>
              <a:rPr lang="ru-RU" dirty="0" err="1"/>
              <a:t>створюючи</a:t>
            </a:r>
            <a:r>
              <a:rPr lang="ru-RU" dirty="0"/>
              <a:t> </a:t>
            </a:r>
            <a:r>
              <a:rPr lang="ru-RU" dirty="0" err="1"/>
              <a:t>умови</a:t>
            </a:r>
            <a:r>
              <a:rPr lang="ru-RU" dirty="0"/>
              <a:t> для </a:t>
            </a:r>
            <a:r>
              <a:rPr lang="ru-RU" dirty="0" err="1"/>
              <a:t>формування</a:t>
            </a:r>
            <a:r>
              <a:rPr lang="ru-RU" dirty="0"/>
              <a:t> </a:t>
            </a:r>
            <a:r>
              <a:rPr lang="ru-RU" dirty="0" err="1"/>
              <a:t>самооцінки</a:t>
            </a:r>
            <a:r>
              <a:rPr lang="ru-RU" dirty="0"/>
              <a:t> </a:t>
            </a:r>
            <a:r>
              <a:rPr lang="ru-RU" dirty="0" err="1"/>
              <a:t>учня</a:t>
            </a:r>
            <a:r>
              <a:rPr lang="ru-RU" dirty="0"/>
              <a:t>.</a:t>
            </a:r>
            <a:endParaRPr lang="uk-UA" dirty="0"/>
          </a:p>
          <a:p>
            <a:pPr algn="just"/>
            <a:endParaRPr lang="uk-UA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342E-9D9E-4EC0-9777-CEE349CCA315}" type="slidenum">
              <a:rPr lang="uk-UA" smtClean="0"/>
              <a:pPr/>
              <a:t>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9733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673" y="186519"/>
            <a:ext cx="11032445" cy="1320800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ru-RU" sz="24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Застосування</a:t>
            </a:r>
            <a:r>
              <a:rPr lang="ru-RU" sz="2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сучасних</a:t>
            </a:r>
            <a:r>
              <a:rPr lang="ru-RU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інформаційних</a:t>
            </a:r>
            <a:r>
              <a:rPr lang="ru-RU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технологій</a:t>
            </a:r>
            <a:r>
              <a:rPr lang="ru-RU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у </a:t>
            </a:r>
            <a:r>
              <a:rPr lang="ru-RU" sz="2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навчанні</a:t>
            </a:r>
            <a:r>
              <a:rPr lang="ru-RU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одна з </a:t>
            </a:r>
            <a:r>
              <a:rPr lang="ru-RU" sz="2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найбільш</a:t>
            </a:r>
            <a:r>
              <a:rPr lang="ru-RU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важливих</a:t>
            </a:r>
            <a:r>
              <a:rPr lang="ru-RU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і </a:t>
            </a:r>
            <a:r>
              <a:rPr lang="ru-RU" sz="2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стійких</a:t>
            </a:r>
            <a:r>
              <a:rPr lang="ru-RU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тенденцій</a:t>
            </a:r>
            <a:r>
              <a:rPr lang="ru-RU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розвитку</a:t>
            </a:r>
            <a:r>
              <a:rPr lang="ru-RU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світового</a:t>
            </a:r>
            <a:r>
              <a:rPr lang="ru-RU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освітнього</a:t>
            </a:r>
            <a:r>
              <a:rPr lang="ru-RU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процесу</a:t>
            </a:r>
            <a:r>
              <a:rPr lang="ru-RU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ru-RU" sz="2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Сучасний</a:t>
            </a:r>
            <a:r>
              <a:rPr lang="ru-RU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світ</a:t>
            </a:r>
            <a:r>
              <a:rPr lang="ru-RU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ставить перед школою задачу </a:t>
            </a:r>
            <a:r>
              <a:rPr lang="ru-RU" sz="2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підготовки</a:t>
            </a:r>
            <a:r>
              <a:rPr lang="ru-RU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випускників</a:t>
            </a:r>
            <a:r>
              <a:rPr lang="ru-RU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  </a:t>
            </a:r>
            <a:r>
              <a:rPr lang="ru-RU" sz="2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що</a:t>
            </a:r>
            <a:r>
              <a:rPr lang="ru-RU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можуть</a:t>
            </a:r>
            <a:r>
              <a:rPr lang="ru-RU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uk-UA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uk-UA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uk-UA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31673" y="1819394"/>
            <a:ext cx="11228569" cy="4676940"/>
          </a:xfrm>
        </p:spPr>
        <p:txBody>
          <a:bodyPr>
            <a:noAutofit/>
          </a:bodyPr>
          <a:lstStyle/>
          <a:p>
            <a:pPr lvl="0"/>
            <a:r>
              <a:rPr lang="ru-RU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вміти</a:t>
            </a:r>
            <a: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адаптуватися</a:t>
            </a:r>
            <a: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в </a:t>
            </a:r>
            <a:r>
              <a:rPr lang="ru-RU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різних</a:t>
            </a:r>
            <a: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життєвих</a:t>
            </a:r>
            <a: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ситуаціях</a:t>
            </a:r>
            <a: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endParaRPr lang="uk-UA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ru-RU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набувати</a:t>
            </a:r>
            <a: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самостійно</a:t>
            </a:r>
            <a: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систему </a:t>
            </a:r>
            <a:r>
              <a:rPr lang="ru-RU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необхідних</a:t>
            </a:r>
            <a: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предметних</a:t>
            </a:r>
            <a: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знань</a:t>
            </a:r>
            <a: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для </a:t>
            </a:r>
            <a:r>
              <a:rPr lang="ru-RU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вирішення</a:t>
            </a:r>
            <a: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практичних</a:t>
            </a:r>
            <a: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завдань</a:t>
            </a:r>
            <a: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endParaRPr lang="uk-UA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ru-RU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володіти</a:t>
            </a:r>
            <a: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навичками</a:t>
            </a:r>
            <a: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подолання</a:t>
            </a:r>
            <a: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ru-RU" sz="2000" u="sng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 tooltip="Стереотипи"/>
              </a:rPr>
              <a:t>стереотипів</a:t>
            </a:r>
            <a: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ru-RU" sz="2000" u="sng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 tooltip="Мислення"/>
              </a:rPr>
              <a:t>мислення</a:t>
            </a:r>
            <a: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endParaRPr lang="uk-UA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ru-RU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розвивати</a:t>
            </a:r>
            <a: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здібності</a:t>
            </a:r>
            <a: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до </a:t>
            </a:r>
            <a:r>
              <a:rPr lang="ru-RU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адаптації</a:t>
            </a:r>
            <a: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в </a:t>
            </a:r>
            <a:r>
              <a:rPr lang="ru-RU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мінливому</a:t>
            </a:r>
            <a: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інформаційному</a:t>
            </a:r>
            <a: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середовищі</a:t>
            </a:r>
            <a: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endParaRPr lang="uk-UA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бути </a:t>
            </a:r>
            <a:r>
              <a:rPr lang="ru-RU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гнучкою</a:t>
            </a:r>
            <a: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мобільною</a:t>
            </a:r>
            <a: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людиною</a:t>
            </a:r>
            <a: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яка </a:t>
            </a:r>
            <a:r>
              <a:rPr lang="ru-RU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проявляє</a:t>
            </a:r>
            <a: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проникливість</a:t>
            </a:r>
            <a: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толерантність</a:t>
            </a:r>
            <a: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творчу</a:t>
            </a:r>
            <a: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ініціативність</a:t>
            </a:r>
            <a: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endParaRPr lang="uk-UA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бути конкурентно-</a:t>
            </a:r>
            <a:r>
              <a:rPr lang="ru-RU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спроможною</a:t>
            </a:r>
            <a: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особистістю</a:t>
            </a:r>
            <a: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endParaRPr lang="uk-UA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критично </a:t>
            </a:r>
            <a:r>
              <a:rPr lang="ru-RU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мислити</a:t>
            </a:r>
            <a: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endParaRPr lang="uk-UA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ru-RU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працювати</a:t>
            </a:r>
            <a: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з </a:t>
            </a:r>
            <a:r>
              <a:rPr lang="ru-RU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інформацією</a:t>
            </a:r>
            <a: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endParaRPr lang="uk-UA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бути </a:t>
            </a:r>
            <a:r>
              <a:rPr lang="ru-RU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комунікабельними</a:t>
            </a:r>
            <a: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в </a:t>
            </a:r>
            <a:r>
              <a:rPr lang="ru-RU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різних</a:t>
            </a:r>
            <a: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соціальних</a:t>
            </a:r>
            <a: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групах</a:t>
            </a:r>
            <a: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endParaRPr lang="uk-UA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ru-RU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самостійно</a:t>
            </a:r>
            <a: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працювати</a:t>
            </a:r>
            <a: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над </a:t>
            </a:r>
            <a:r>
              <a:rPr lang="ru-RU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розвитком</a:t>
            </a:r>
            <a: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власного</a:t>
            </a:r>
            <a: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інтелекту</a:t>
            </a:r>
            <a: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культури</a:t>
            </a:r>
            <a: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uk-UA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uk-UA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342E-9D9E-4EC0-9777-CEE349CCA315}" type="slidenum">
              <a:rPr lang="uk-UA" smtClean="0"/>
              <a:pPr/>
              <a:t>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9922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803</TotalTime>
  <Words>797</Words>
  <Application>Microsoft Office PowerPoint</Application>
  <PresentationFormat>Произвольный</PresentationFormat>
  <Paragraphs>162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Грань</vt:lpstr>
      <vt:lpstr>ТЕТЯНА ГНАТІВНА ПОПИК, заступник директора з навчально-виховної роботи Старосинявського навчально-виховного комплексу «Загальноосвітня школа І-ІІІ ступенів, гімназія» імені Олександра Романенка Старосинявської селищної ради</vt:lpstr>
      <vt:lpstr>Старосинявська об’єднана територіальна громада </vt:lpstr>
      <vt:lpstr>Закон України «Про освіту»</vt:lpstr>
      <vt:lpstr>Досягнення цієї мети забезпечується шляхом формування ключових компетентностей, необхідних кожній сучасній людині для успішної життєдіяльності:</vt:lpstr>
      <vt:lpstr>Презентация PowerPoint</vt:lpstr>
      <vt:lpstr>Презентация PowerPoint</vt:lpstr>
      <vt:lpstr>Дидактичні можливості мультимедійних засобів навчання, що використовують на уроках, можна стисло визначити так: </vt:lpstr>
      <vt:lpstr> Перед тим як розпочати роботу з комплексного застосування інформаційних технологій у закладі, було проведено дослідження ефективності використання мультимедійного супроводу навчальних занять, яке засвідчило певні переваги:   </vt:lpstr>
      <vt:lpstr> Застосування сучасних інформаційних технологій у навчанні - одна з найбільш важливих і стійких тенденцій розвитку світового освітнього процесу. Сучасний світ ставить перед школою задачу підготовки випускників,  що можуть: </vt:lpstr>
      <vt:lpstr>Навчальні кабінети:  </vt:lpstr>
      <vt:lpstr>Кабінет фізики</vt:lpstr>
      <vt:lpstr>Кабінет хімії</vt:lpstr>
      <vt:lpstr>Кабінет математики</vt:lpstr>
      <vt:lpstr>Кабінет географії</vt:lpstr>
      <vt:lpstr>Кабінет біології</vt:lpstr>
      <vt:lpstr>Кабінет української мови  та літератури</vt:lpstr>
      <vt:lpstr>Кабінет інформатики</vt:lpstr>
      <vt:lpstr>Кабінет історії</vt:lpstr>
      <vt:lpstr>Кабінет іноземної мови</vt:lpstr>
      <vt:lpstr>Кабінет світової літератури</vt:lpstr>
      <vt:lpstr>Кабінет образотворого мистецтва</vt:lpstr>
      <vt:lpstr>Презентация PowerPoint</vt:lpstr>
      <vt:lpstr>Презентация PowerPoint</vt:lpstr>
      <vt:lpstr> У процесі навчання відбувається постійна взаємодія вчителя та учнів. Вчення, що має яскраво виражену особистісну забарвленність, кожним із учнів здійснюється по-різному: один не може продемонструвати засвоєні знання, інший на основі раніше отриманого досвіду, навпаки, показує феноменальні здібності, а третій засвоїв певний стиль ставлення до предмета і наполегливо «не хоче» вчитися. Не можна заперечувати і особистісне сприйняття (або не сприйняття) вчителя учнем і навпаки, що також, без сумніву, впливає на прогрес у навчанні. </vt:lpstr>
      <vt:lpstr>Творча група «Упровадження інформаційних технологій у навчально-виховний процес» (керівник Л.М. Цимбаліста) </vt:lpstr>
      <vt:lpstr>Уроки демонстраційного типу</vt:lpstr>
      <vt:lpstr>Уроки комп’ютерного тестування</vt:lpstr>
      <vt:lpstr>Уроки тренінгу або конструювання</vt:lpstr>
      <vt:lpstr>Інтегровані уроки</vt:lpstr>
      <vt:lpstr>Уроки із використанням комп’ютерних комунікацій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Оля</dc:creator>
  <cp:lastModifiedBy>Завуч 1</cp:lastModifiedBy>
  <cp:revision>84</cp:revision>
  <dcterms:created xsi:type="dcterms:W3CDTF">2017-11-20T07:09:57Z</dcterms:created>
  <dcterms:modified xsi:type="dcterms:W3CDTF">2017-12-13T13:43:58Z</dcterms:modified>
</cp:coreProperties>
</file>