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49"/>
  </p:notesMasterIdLst>
  <p:sldIdLst>
    <p:sldId id="256" r:id="rId2"/>
    <p:sldId id="257" r:id="rId3"/>
    <p:sldId id="266" r:id="rId4"/>
    <p:sldId id="262" r:id="rId5"/>
    <p:sldId id="263" r:id="rId6"/>
    <p:sldId id="264" r:id="rId7"/>
    <p:sldId id="260" r:id="rId8"/>
    <p:sldId id="261" r:id="rId9"/>
    <p:sldId id="265" r:id="rId10"/>
    <p:sldId id="267" r:id="rId11"/>
    <p:sldId id="269" r:id="rId12"/>
    <p:sldId id="270" r:id="rId13"/>
    <p:sldId id="258" r:id="rId14"/>
    <p:sldId id="275" r:id="rId15"/>
    <p:sldId id="305" r:id="rId16"/>
    <p:sldId id="306" r:id="rId17"/>
    <p:sldId id="308" r:id="rId18"/>
    <p:sldId id="307" r:id="rId19"/>
    <p:sldId id="276" r:id="rId20"/>
    <p:sldId id="277" r:id="rId21"/>
    <p:sldId id="278" r:id="rId22"/>
    <p:sldId id="283" r:id="rId23"/>
    <p:sldId id="284" r:id="rId24"/>
    <p:sldId id="279" r:id="rId25"/>
    <p:sldId id="281" r:id="rId26"/>
    <p:sldId id="280" r:id="rId27"/>
    <p:sldId id="285" r:id="rId28"/>
    <p:sldId id="286" r:id="rId29"/>
    <p:sldId id="282" r:id="rId30"/>
    <p:sldId id="297" r:id="rId31"/>
    <p:sldId id="287" r:id="rId32"/>
    <p:sldId id="288" r:id="rId33"/>
    <p:sldId id="289" r:id="rId34"/>
    <p:sldId id="298" r:id="rId35"/>
    <p:sldId id="304" r:id="rId36"/>
    <p:sldId id="303" r:id="rId37"/>
    <p:sldId id="291" r:id="rId38"/>
    <p:sldId id="290" r:id="rId39"/>
    <p:sldId id="292" r:id="rId40"/>
    <p:sldId id="295" r:id="rId41"/>
    <p:sldId id="299" r:id="rId42"/>
    <p:sldId id="294" r:id="rId43"/>
    <p:sldId id="296" r:id="rId44"/>
    <p:sldId id="300" r:id="rId45"/>
    <p:sldId id="309" r:id="rId46"/>
    <p:sldId id="301" r:id="rId47"/>
    <p:sldId id="302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1B311F"/>
    <a:srgbClr val="8F4321"/>
    <a:srgbClr val="660066"/>
    <a:srgbClr val="2E0F00"/>
    <a:srgbClr val="3E1F00"/>
    <a:srgbClr val="0099CC"/>
    <a:srgbClr val="422C1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1636" autoAdjust="0"/>
  </p:normalViewPr>
  <p:slideViewPr>
    <p:cSldViewPr>
      <p:cViewPr varScale="1">
        <p:scale>
          <a:sx n="67" d="100"/>
          <a:sy n="67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/>
              <a:t>За віком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за віком</c:v>
                </c:pt>
              </c:strCache>
            </c:strRef>
          </c:tx>
          <c:explosion val="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553-4B26-B762-7215ABB556C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53-4B26-B762-7215ABB556C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553-4B26-B762-7215ABB556C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53-4B26-B762-7215ABB556C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553-4B26-B762-7215ABB556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Аркуш1!$A$2:$A$6</c:f>
              <c:strCache>
                <c:ptCount val="5"/>
                <c:pt idx="0">
                  <c:v>до 30-ти років</c:v>
                </c:pt>
                <c:pt idx="1">
                  <c:v>31-40 років</c:v>
                </c:pt>
                <c:pt idx="2">
                  <c:v>41-50 років</c:v>
                </c:pt>
                <c:pt idx="3">
                  <c:v>51-54 років</c:v>
                </c:pt>
                <c:pt idx="4">
                  <c:v>55-65 років</c:v>
                </c:pt>
              </c:strCache>
            </c:strRef>
          </c:cat>
          <c:val>
            <c:numRef>
              <c:f>Аркуш1!$B$2:$B$6</c:f>
              <c:numCache>
                <c:formatCode>\О\с\н\о\в\н\о\й</c:formatCode>
                <c:ptCount val="5"/>
                <c:pt idx="0">
                  <c:v>5</c:v>
                </c:pt>
                <c:pt idx="1">
                  <c:v>13</c:v>
                </c:pt>
                <c:pt idx="2">
                  <c:v>23</c:v>
                </c:pt>
                <c:pt idx="3">
                  <c:v>6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553-4B26-B762-7215ABB556C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/>
              <a:t>За педагогічним стажем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 педагогічним стажем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E37-4AEF-A9F9-A20539F2417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37-4AEF-A9F9-A20539F2417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E37-4AEF-A9F9-A20539F2417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E37-4AEF-A9F9-A20539F2417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E37-4AEF-A9F9-A20539F2417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E37-4AEF-A9F9-A20539F2417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E37-4AEF-A9F9-A20539F2417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37-4AEF-A9F9-A20539F241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Аркуш1!$A$2:$A$9</c:f>
              <c:strCache>
                <c:ptCount val="8"/>
                <c:pt idx="0">
                  <c:v>0-5 років</c:v>
                </c:pt>
                <c:pt idx="1">
                  <c:v>6-10 років</c:v>
                </c:pt>
                <c:pt idx="2">
                  <c:v>11-15 років</c:v>
                </c:pt>
                <c:pt idx="3">
                  <c:v>16-20 років</c:v>
                </c:pt>
                <c:pt idx="4">
                  <c:v>21-25 років</c:v>
                </c:pt>
                <c:pt idx="5">
                  <c:v>26-30 років</c:v>
                </c:pt>
                <c:pt idx="6">
                  <c:v>31-40 років</c:v>
                </c:pt>
                <c:pt idx="7">
                  <c:v>41 і більше</c:v>
                </c:pt>
              </c:strCache>
            </c:strRef>
          </c:cat>
          <c:val>
            <c:numRef>
              <c:f>Аркуш1!$B$2:$B$9</c:f>
              <c:numCache>
                <c:formatCode>\О\с\н\о\в\н\о\й</c:formatCode>
                <c:ptCount val="8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37-4AEF-A9F9-A20539F241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D0110-2C39-46D6-94C0-EA70F5A65B44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C9FC2-0F5A-46BC-B498-D076E57E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85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C9FC2-0F5A-46BC-B498-D076E57E3E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9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C9FC2-0F5A-46BC-B498-D076E57E3E4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7335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126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2396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46710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695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543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4796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5472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8399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9134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0021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3871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1156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1917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2185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0197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B311F"/>
            </a:gs>
            <a:gs pos="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C5F662-BA3B-4CD3-8A1E-B7D1024F86E1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41860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8747" y="620688"/>
            <a:ext cx="8206109" cy="21915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/>
            </a:r>
            <a:br>
              <a:rPr lang="uk-UA" sz="3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Berlin Sans FB Demi" pitchFamily="34" charset="0"/>
              </a:rPr>
            </a:br>
            <a:r>
              <a:rPr lang="uk-UA" sz="3400" b="1" i="1" dirty="0" err="1" smtClean="0">
                <a:solidFill>
                  <a:srgbClr val="FFC000"/>
                </a:solidFill>
                <a:latin typeface="Book Antiqua" panose="02040602050305030304" pitchFamily="18" charset="0"/>
              </a:rPr>
              <a:t>Старосинявський</a:t>
            </a:r>
            <a:r>
              <a:rPr lang="uk-UA" sz="3400" b="1" i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                      навчально - виховний комплекс «Загальноосвітня школа І-ІІІ ступенів, гімназія» імені Олександра Романенка</a:t>
            </a:r>
            <a:endParaRPr lang="ru-RU" sz="3400" dirty="0">
              <a:solidFill>
                <a:srgbClr val="FFC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Завуч 1\Desktop\фото школи 2017\P71212-132214 оооооо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6241289" cy="2880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403648" y="376386"/>
            <a:ext cx="8229600" cy="1773238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rgbClr val="00B0F0"/>
                </a:solidFill>
              </a:rPr>
              <a:t>Забезпечення кваліфікованими педагогічними кадрами</a:t>
            </a:r>
            <a:endParaRPr lang="ru-RU" altLang="uk-UA" sz="3600" dirty="0" smtClean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2455" y="1916832"/>
            <a:ext cx="6591985" cy="377762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uk-UA" sz="2400" dirty="0" smtClean="0"/>
              <a:t>У навчальному закладі працює 53 педагогічних працівники, в тому числі:</a:t>
            </a:r>
          </a:p>
          <a:p>
            <a:pPr marL="0" indent="0">
              <a:buFontTx/>
              <a:buNone/>
              <a:defRPr/>
            </a:pPr>
            <a:endParaRPr lang="ru-RU" sz="2400" dirty="0" smtClean="0"/>
          </a:p>
          <a:p>
            <a:pPr>
              <a:defRPr/>
            </a:pPr>
            <a:r>
              <a:rPr lang="uk-UA" sz="2400" dirty="0" smtClean="0"/>
              <a:t>вища кваліфікаційна категорія – 34</a:t>
            </a:r>
            <a:endParaRPr lang="ru-RU" sz="2400" dirty="0" smtClean="0"/>
          </a:p>
          <a:p>
            <a:pPr>
              <a:defRPr/>
            </a:pPr>
            <a:r>
              <a:rPr lang="uk-UA" sz="2400" dirty="0" smtClean="0"/>
              <a:t>учитель-методист -11</a:t>
            </a:r>
            <a:endParaRPr lang="ru-RU" sz="2400" dirty="0" smtClean="0"/>
          </a:p>
          <a:p>
            <a:pPr>
              <a:defRPr/>
            </a:pPr>
            <a:r>
              <a:rPr lang="uk-UA" sz="2400" dirty="0" smtClean="0"/>
              <a:t>старший учитель -17</a:t>
            </a:r>
            <a:endParaRPr lang="ru-RU" sz="2400" dirty="0" smtClean="0"/>
          </a:p>
          <a:p>
            <a:pPr>
              <a:defRPr/>
            </a:pPr>
            <a:r>
              <a:rPr lang="uk-UA" sz="2400" dirty="0" smtClean="0"/>
              <a:t>нагороджені державними нагородами – </a:t>
            </a:r>
            <a:r>
              <a:rPr lang="uk-UA" sz="2400" dirty="0"/>
              <a:t>7</a:t>
            </a:r>
            <a:endParaRPr lang="ru-RU" sz="2400" dirty="0" smtClean="0"/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іагра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5413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іагра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77756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620688"/>
            <a:ext cx="8229600" cy="1295400"/>
          </a:xfrm>
        </p:spPr>
        <p:txBody>
          <a:bodyPr/>
          <a:lstStyle/>
          <a:p>
            <a:pPr eaLnBrk="1" hangingPunct="1"/>
            <a:r>
              <a:rPr lang="uk-UA" altLang="uk-UA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Проблема над якою працює школа-гімназія</a:t>
            </a:r>
            <a:endParaRPr lang="en-US" altLang="uk-UA" b="1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628800"/>
            <a:ext cx="8229600" cy="482441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altLang="uk-UA" sz="4800" b="1" dirty="0" smtClean="0">
                <a:solidFill>
                  <a:srgbClr val="00B0F0"/>
                </a:solidFill>
              </a:rPr>
              <a:t>Ефективність впровадження інноваційних технологій в освітній процес як засіб підвищення якості навчання</a:t>
            </a:r>
          </a:p>
          <a:p>
            <a:pPr marL="0" indent="0" algn="ctr" eaLnBrk="1" hangingPunct="1">
              <a:buFontTx/>
              <a:buNone/>
            </a:pPr>
            <a:endParaRPr lang="en-US" alt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97068" cy="720080"/>
          </a:xfrm>
        </p:spPr>
        <p:txBody>
          <a:bodyPr>
            <a:noAutofit/>
          </a:bodyPr>
          <a:lstStyle/>
          <a:p>
            <a:r>
              <a:rPr lang="uk-UA" altLang="uk-UA" sz="4500" b="1" dirty="0" smtClean="0">
                <a:solidFill>
                  <a:srgbClr val="0070C0"/>
                </a:solidFill>
              </a:rPr>
              <a:t>Матеріально-технічна</a:t>
            </a:r>
            <a:r>
              <a:rPr lang="uk-UA" altLang="uk-UA" sz="4600" b="1" dirty="0" smtClean="0">
                <a:solidFill>
                  <a:srgbClr val="0070C0"/>
                </a:solidFill>
              </a:rPr>
              <a:t> база</a:t>
            </a:r>
            <a:endParaRPr lang="ru-RU" altLang="uk-UA" sz="4600" b="1" dirty="0" smtClean="0">
              <a:solidFill>
                <a:srgbClr val="0070C0"/>
              </a:solidFill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5" y="908720"/>
            <a:ext cx="7488957" cy="5688931"/>
          </a:xfrm>
        </p:spPr>
        <p:txBody>
          <a:bodyPr>
            <a:normAutofit/>
          </a:bodyPr>
          <a:lstStyle/>
          <a:p>
            <a:pPr algn="l"/>
            <a:r>
              <a:rPr lang="uk-UA" altLang="uk-UA" sz="1800" b="1" dirty="0" smtClean="0">
                <a:solidFill>
                  <a:srgbClr val="FFFF00"/>
                </a:solidFill>
              </a:rPr>
              <a:t> Навчальний заклад було введено в експлуатацію у 1973 році. Загальна площа  приміщення – 4756 </a:t>
            </a:r>
            <a:r>
              <a:rPr lang="uk-UA" altLang="uk-UA" sz="1800" b="1" dirty="0" err="1" smtClean="0">
                <a:solidFill>
                  <a:srgbClr val="FFFF00"/>
                </a:solidFill>
              </a:rPr>
              <a:t>кв.м</a:t>
            </a:r>
            <a:r>
              <a:rPr lang="uk-UA" altLang="uk-UA" sz="1800" b="1" dirty="0" smtClean="0">
                <a:solidFill>
                  <a:srgbClr val="FFFF00"/>
                </a:solidFill>
              </a:rPr>
              <a:t>., 24 класних кімнати загальною площею 1296 </a:t>
            </a:r>
            <a:r>
              <a:rPr lang="uk-UA" altLang="uk-UA" sz="1800" b="1" dirty="0" err="1" smtClean="0">
                <a:solidFill>
                  <a:srgbClr val="FFFF00"/>
                </a:solidFill>
              </a:rPr>
              <a:t>кв.м</a:t>
            </a:r>
            <a:r>
              <a:rPr lang="uk-UA" altLang="uk-UA" sz="1800" b="1" dirty="0" smtClean="0">
                <a:solidFill>
                  <a:srgbClr val="FFFF00"/>
                </a:solidFill>
              </a:rPr>
              <a:t>. На прилеглу територію площею 2,4850 га. виготовлений витяг з державного реєстру речових прав на нерухоме майно.</a:t>
            </a:r>
            <a:endParaRPr lang="ru-RU" altLang="uk-UA" sz="1800" b="1" dirty="0" smtClean="0">
              <a:solidFill>
                <a:srgbClr val="FFFF00"/>
              </a:solidFill>
            </a:endParaRPr>
          </a:p>
          <a:p>
            <a:pPr algn="l"/>
            <a:r>
              <a:rPr lang="uk-UA" altLang="uk-UA" sz="1800" b="1" dirty="0" smtClean="0">
                <a:solidFill>
                  <a:srgbClr val="FFFF00"/>
                </a:solidFill>
              </a:rPr>
              <a:t>	В школі-гімназії функціонує кабінетна  система (13 навчальних кабінетів): хімії, фізики, географії, математики, української мови і  літератури, інформатики, біології, зарубіжної літератури, історії, іноземних мов, образотворчого мистецтва, предмету «Захист Вітчизни», трудового навчання.</a:t>
            </a:r>
            <a:endParaRPr lang="ru-RU" altLang="uk-UA" sz="1800" b="1" dirty="0" smtClean="0">
              <a:solidFill>
                <a:srgbClr val="FFFF00"/>
              </a:solidFill>
            </a:endParaRPr>
          </a:p>
          <a:p>
            <a:pPr algn="l"/>
            <a:r>
              <a:rPr lang="uk-UA" altLang="uk-UA" sz="1800" b="1" dirty="0" smtClean="0">
                <a:solidFill>
                  <a:srgbClr val="FFFF00"/>
                </a:solidFill>
              </a:rPr>
              <a:t>	Для успішного функціонування інформаційно-бібліотечного центру виділено 3 кімнати. Одна - читальна зала, друга кімната облаштована для вільного доступу дітей до художньої літератури. Також є окреме книгосховище для навчальної літератури, актова зала на 150 осіб., внутрішні туалети. </a:t>
            </a:r>
            <a:endParaRPr lang="ru-RU" altLang="uk-UA" sz="1800" b="1" dirty="0" smtClean="0">
              <a:solidFill>
                <a:srgbClr val="FFFF00"/>
              </a:solidFill>
            </a:endParaRPr>
          </a:p>
          <a:p>
            <a:pPr algn="l"/>
            <a:r>
              <a:rPr lang="uk-UA" altLang="uk-UA" sz="1800" b="1" dirty="0" smtClean="0">
                <a:solidFill>
                  <a:srgbClr val="FFFF00"/>
                </a:solidFill>
              </a:rPr>
              <a:t>У навчальному закладі функціонують два  шкільні  музеї:  Музей історії України та  Музей кімнатних рослин.</a:t>
            </a:r>
            <a:endParaRPr lang="ru-RU" altLang="uk-UA" sz="1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700" y="159343"/>
            <a:ext cx="7560394" cy="14176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00B0F0"/>
                </a:solidFill>
              </a:rPr>
              <a:t>Нова українська школа</a:t>
            </a:r>
            <a:r>
              <a:rPr lang="uk-UA" dirty="0" smtClean="0">
                <a:solidFill>
                  <a:srgbClr val="00B0F0"/>
                </a:solidFill>
              </a:rPr>
              <a:t/>
            </a:r>
            <a:br>
              <a:rPr lang="uk-UA" dirty="0" smtClean="0">
                <a:solidFill>
                  <a:srgbClr val="00B0F0"/>
                </a:solidFill>
              </a:rPr>
            </a:br>
            <a:r>
              <a:rPr lang="uk-UA" b="1" dirty="0" smtClean="0">
                <a:solidFill>
                  <a:srgbClr val="00B0F0"/>
                </a:solidFill>
              </a:rPr>
              <a:t>Створення освітнього простору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57346" name="Picture 2" descr="C:\Users\user\Downloads\IMG-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91269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7347" name="Picture 3" descr="C:\Users\user\Downloads\IMG-0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8860"/>
            <a:ext cx="4922369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580112" y="871860"/>
            <a:ext cx="4043362" cy="1143000"/>
          </a:xfrm>
        </p:spPr>
        <p:txBody>
          <a:bodyPr/>
          <a:lstStyle/>
          <a:p>
            <a:r>
              <a:rPr lang="uk-UA" altLang="uk-UA" sz="4800" b="1" dirty="0" smtClean="0">
                <a:solidFill>
                  <a:srgbClr val="FFFF00"/>
                </a:solidFill>
              </a:rPr>
              <a:t>Спальня</a:t>
            </a:r>
            <a:endParaRPr lang="ru-RU" altLang="uk-UA" sz="4800" b="1" dirty="0" smtClean="0">
              <a:solidFill>
                <a:srgbClr val="FFFF00"/>
              </a:solidFill>
            </a:endParaRPr>
          </a:p>
        </p:txBody>
      </p:sp>
      <p:pic>
        <p:nvPicPr>
          <p:cNvPr id="58370" name="Picture 2" descr="C:\Users\user\Downloads\IMG-0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04964"/>
            <a:ext cx="4716016" cy="3537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user\Downloads\IMG-0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1860"/>
            <a:ext cx="460851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479862" y="180198"/>
            <a:ext cx="4056484" cy="598486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C000"/>
                </a:solidFill>
              </a:rPr>
              <a:t>Класні кімнати</a:t>
            </a:r>
          </a:p>
        </p:txBody>
      </p:sp>
      <p:pic>
        <p:nvPicPr>
          <p:cNvPr id="60418" name="Picture 2" descr="C:\Users\Учень1\Desktop\Створити папку\IMG_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58" y="925969"/>
            <a:ext cx="3478420" cy="2608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0419" name="Picture 3" descr="C:\Users\Учень1\Desktop\Створити папку\IMG_1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58" y="3814496"/>
            <a:ext cx="3643753" cy="2732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0420" name="Picture 4" descr="C:\Users\Учень1\Desktop\Створити папку\IMG_1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9354"/>
            <a:ext cx="3486133" cy="261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0421" name="Picture 5" descr="C:\Users\Учень1\Desktop\Створити папку\IMG_1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25969"/>
            <a:ext cx="3478420" cy="2608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0" y="620688"/>
            <a:ext cx="4392613" cy="2160612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C000"/>
                </a:solidFill>
              </a:rPr>
              <a:t>Кабінет гармонії людини і природи</a:t>
            </a:r>
            <a:endParaRPr lang="ru-RU" altLang="uk-UA" b="1" dirty="0" smtClean="0">
              <a:solidFill>
                <a:srgbClr val="FFC000"/>
              </a:solidFill>
            </a:endParaRPr>
          </a:p>
        </p:txBody>
      </p:sp>
      <p:pic>
        <p:nvPicPr>
          <p:cNvPr id="59394" name="Picture 2" descr="C:\Users\user\Downloads\IMG-0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6074"/>
            <a:ext cx="3722734" cy="393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9395" name="Picture 3" descr="C:\Users\user\Downloads\IMG-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04" y="2636912"/>
            <a:ext cx="4727509" cy="3545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6589199" cy="1280890"/>
          </a:xfrm>
        </p:spPr>
        <p:txBody>
          <a:bodyPr/>
          <a:lstStyle/>
          <a:p>
            <a:pPr>
              <a:defRPr/>
            </a:pPr>
            <a:r>
              <a:rPr lang="uk-UA" b="1" dirty="0">
                <a:solidFill>
                  <a:srgbClr val="92D050"/>
                </a:solidFill>
              </a:rPr>
              <a:t>У</a:t>
            </a:r>
            <a:r>
              <a:rPr lang="uk-UA" b="1" dirty="0" smtClean="0">
                <a:solidFill>
                  <a:srgbClr val="92D050"/>
                </a:solidFill>
              </a:rPr>
              <a:t> школі-гімназії функціонує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772816"/>
            <a:ext cx="7272362" cy="489627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13 навчальних кабінетів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спортивний зал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інформаційно-бібліотечний центр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навчально-виробнича майстерня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їдальня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ігрове поле</a:t>
            </a:r>
          </a:p>
          <a:p>
            <a:pPr eaLnBrk="1" hangingPunct="1"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спортивний майданчик із штучним покриттям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                         Працюють:</a:t>
            </a:r>
          </a:p>
          <a:p>
            <a:pPr eaLnBrk="1" hangingPunct="1">
              <a:buFontTx/>
              <a:buChar char="-"/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гуртки </a:t>
            </a:r>
          </a:p>
          <a:p>
            <a:pPr eaLnBrk="1" hangingPunct="1">
              <a:buFontTx/>
              <a:buChar char="-"/>
              <a:defRPr/>
            </a:pPr>
            <a:r>
              <a:rPr lang="uk-UA" sz="2800" b="1" i="1" dirty="0">
                <a:solidFill>
                  <a:srgbClr val="FF9900"/>
                </a:solidFill>
                <a:latin typeface="Tempus Sans ITC" pitchFamily="82" charset="0"/>
              </a:rPr>
              <a:t>спортивні секції</a:t>
            </a:r>
          </a:p>
          <a:p>
            <a:pPr marL="0" indent="0">
              <a:buFontTx/>
              <a:buNone/>
              <a:defRPr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B311F"/>
            </a:gs>
            <a:gs pos="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76672"/>
            <a:ext cx="8229600" cy="1125538"/>
          </a:xfrm>
        </p:spPr>
        <p:txBody>
          <a:bodyPr/>
          <a:lstStyle/>
          <a:p>
            <a:pPr algn="l" eaLnBrk="1" hangingPunct="1"/>
            <a:r>
              <a:rPr lang="uk-UA" altLang="uk-UA" sz="5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З історії…</a:t>
            </a:r>
            <a:endParaRPr lang="en-US" altLang="uk-UA" sz="5400" b="1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340768"/>
            <a:ext cx="8103294" cy="532792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1934 р. –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Старій Синяві відкрито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Старосинявську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середню школу.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1973 р. –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побудоване нове приміщення школи.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1992 - 1993р.р. -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Старосинявську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середню школу перейменовано у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Старосинявську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загальноосвітню школу І-ІІІ ступенів.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2001 р. –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створено заклад нового типу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Старосинявський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навчально-виховний комплекс “Загальноосвітня школа І-ІІІ ступенів, гімназія”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2016 р. -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рішення  № 5 виконавчого комітету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Старосинявської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селищної ради від 18 квітня 2016 року   «Про створення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Старосинявського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навчально-виховного комплексу «Загальноосвітня  школа І-ІІІ ступенів, гімназія» опорним навчальним закладом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uk-UA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2016 р. –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рішенням Х чергової сесії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Старосинявської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селищної ради </a:t>
            </a:r>
            <a:r>
              <a:rPr lang="en-US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скликання «Про реорганізацію шляхом злиття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Старосинявського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НВК «Загальноосвітня школа І-ІІІ ступенів, гімназія»,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Заставецької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загальноосвітньої школи І-ІІ ступенів,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Ілятківського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НВК «Дошкільний навчальний заклад – загальноосвітня школа І ступеня» , надавши назву опорного навчального закладу </a:t>
            </a:r>
            <a:r>
              <a:rPr lang="uk-UA" sz="1600" b="1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Старосинявський</a:t>
            </a:r>
            <a:r>
              <a:rPr lang="uk-UA" sz="1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НВК «Загальноосвітня школа І-ІІІ ступенів, гімназія» імені Олександра  Романенка від 21.10.2016  № 19/2016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547663" y="188913"/>
            <a:ext cx="7447111" cy="576262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хімії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83309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9285" y="1060051"/>
            <a:ext cx="3653444" cy="2739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20170314_083214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868" y="4093971"/>
            <a:ext cx="3651787" cy="2443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20170314_083224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0580" y="3957484"/>
            <a:ext cx="3754195" cy="2580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G:\фото старша кабінети\DSC_4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73" y="1060051"/>
            <a:ext cx="389880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619672" y="96839"/>
            <a:ext cx="8229600" cy="1196975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фізики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83556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052735"/>
            <a:ext cx="3362498" cy="2522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IMG_20170314_083634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9401" y="1052736"/>
            <a:ext cx="3362498" cy="2522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170314_083609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933056"/>
            <a:ext cx="3363754" cy="2522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170314_083622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8145" y="3933056"/>
            <a:ext cx="3363754" cy="2522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403648" y="140065"/>
            <a:ext cx="8229600" cy="1052513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біології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F:\фото старша кабінети\DSC_47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734" y="912865"/>
            <a:ext cx="3923731" cy="2611546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6" name="Объект 5" descr="IMG_20170314_083001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27379" y="332656"/>
            <a:ext cx="3684677" cy="2764659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IMG_20170314_083046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0309" y="3901334"/>
            <a:ext cx="3888432" cy="25685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IMG_20170314_083107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8741" y="3573016"/>
            <a:ext cx="3888432" cy="2916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32136" y="1786806"/>
            <a:ext cx="4619625" cy="1143000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географії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6" name="Объект 5" descr="IMG_20170314_082448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0387" y="3446565"/>
            <a:ext cx="4229922" cy="31724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 descr="IMG_20170314_082422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6096" y="4221088"/>
            <a:ext cx="3197225" cy="2397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170314_082448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846138"/>
            <a:ext cx="4032448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851275" y="1341438"/>
            <a:ext cx="5184775" cy="1439862"/>
          </a:xfrm>
        </p:spPr>
        <p:txBody>
          <a:bodyPr/>
          <a:lstStyle/>
          <a:p>
            <a:r>
              <a:rPr lang="uk-UA" altLang="uk-UA" b="1" smtClean="0">
                <a:solidFill>
                  <a:srgbClr val="FFFF00"/>
                </a:solidFill>
              </a:rPr>
              <a:t>Кабінет української мови</a:t>
            </a:r>
            <a:endParaRPr lang="ru-RU" altLang="uk-UA" b="1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82315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9396" y="116632"/>
            <a:ext cx="3741536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Объект 6" descr="IMG_20170314_082220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37175" y="2820462"/>
            <a:ext cx="3197225" cy="23997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IMG_20170314_082231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05205"/>
            <a:ext cx="4230019" cy="31725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6559"/>
            <a:ext cx="8229600" cy="1152525"/>
          </a:xfrm>
        </p:spPr>
        <p:txBody>
          <a:bodyPr/>
          <a:lstStyle/>
          <a:p>
            <a:pPr>
              <a:defRPr/>
            </a:pPr>
            <a:r>
              <a:rPr lang="uk-UA" sz="4800" b="1" dirty="0" smtClean="0">
                <a:solidFill>
                  <a:srgbClr val="FFFF00"/>
                </a:solidFill>
              </a:rPr>
              <a:t>Кабінет математики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95302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36523"/>
            <a:ext cx="3586942" cy="2689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 descr="IMG_20170314_095310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8865" y="1336523"/>
            <a:ext cx="3586942" cy="2689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IMG_20170314_095320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144051"/>
            <a:ext cx="3587823" cy="2690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IMG_20170314_095328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163130"/>
            <a:ext cx="3587823" cy="2690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8229600" cy="981075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історії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82908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870328"/>
            <a:ext cx="3888432" cy="2918712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Объект 7" descr="IMG_20170314_082807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897764"/>
            <a:ext cx="3815328" cy="2863839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70314_082858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761603"/>
            <a:ext cx="4032448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795564" y="1052736"/>
            <a:ext cx="4330700" cy="1143000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іноземних мов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081953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886" y="404664"/>
            <a:ext cx="403410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 descr="IMG_20170314_082042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227238"/>
            <a:ext cx="4427984" cy="3319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G:\фото старша кабінети\DSC_4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" y="3760617"/>
            <a:ext cx="2664296" cy="2800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529978" y="188640"/>
            <a:ext cx="4787900" cy="1844675"/>
          </a:xfrm>
        </p:spPr>
        <p:txBody>
          <a:bodyPr/>
          <a:lstStyle/>
          <a:p>
            <a:pPr algn="l"/>
            <a:r>
              <a:rPr lang="uk-UA" altLang="uk-UA" b="1" dirty="0" smtClean="0">
                <a:solidFill>
                  <a:srgbClr val="FFFF00"/>
                </a:solidFill>
              </a:rPr>
              <a:t>Кабінет образотворчого мистецтва</a:t>
            </a:r>
            <a:endParaRPr lang="ru-RU" altLang="uk-UA" dirty="0" smtClean="0">
              <a:solidFill>
                <a:srgbClr val="FFFF00"/>
              </a:solidFill>
            </a:endParaRPr>
          </a:p>
        </p:txBody>
      </p:sp>
      <p:pic>
        <p:nvPicPr>
          <p:cNvPr id="6" name="Picture 3" descr="F:\фото старша кабінети\DSC_4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77072"/>
            <a:ext cx="3197225" cy="2667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5" name="Picture 4" descr="F:\фото старша кабінети\DSC_47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1268760"/>
            <a:ext cx="4762726" cy="3942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763" y="980728"/>
            <a:ext cx="4186237" cy="1800225"/>
          </a:xfrm>
        </p:spPr>
        <p:txBody>
          <a:bodyPr/>
          <a:lstStyle/>
          <a:p>
            <a:pPr>
              <a:defRPr/>
            </a:pPr>
            <a:r>
              <a:rPr lang="uk-UA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rgbClr val="FFFF00"/>
                </a:solidFill>
              </a:rPr>
              <a:t>Кабінет         інформатики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Picture 2" descr="F:\фото старша кабінети\DSC_4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56" y="404664"/>
            <a:ext cx="4078782" cy="2715369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4" descr="F:\фото старша кабінети\DSC_46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3646797"/>
            <a:ext cx="3646815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3" descr="F:\фото старша кабінети\DSC_4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638785"/>
            <a:ext cx="3646815" cy="2911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548680"/>
            <a:ext cx="6589199" cy="12808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200" b="1" dirty="0" smtClean="0">
                <a:solidFill>
                  <a:schemeClr val="tx1"/>
                </a:solidFill>
              </a:rPr>
              <a:t>Наявність не менше 2-х класів у кожній паралелі вище 4 класу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945201" y="1988840"/>
            <a:ext cx="6591985" cy="4464496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uk-UA" altLang="uk-UA" sz="36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altLang="uk-UA" sz="36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Старосинявському</a:t>
            </a:r>
            <a:r>
              <a:rPr lang="uk-UA" altLang="uk-UA" sz="36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навчально-виховному комплексі «Загальноосвітня школа І-ІІІ ступенів, гімназія» імені Олександра Романенка  наявні по два класи у кожній паралелі з 2 по 11 класи.</a:t>
            </a:r>
            <a:endParaRPr lang="ru-RU" altLang="uk-UA" sz="36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ru-RU" alt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619672" y="203423"/>
            <a:ext cx="6589200" cy="1280890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Комп’ютеризація опорного закладу</a:t>
            </a:r>
            <a:endParaRPr lang="ru-RU" altLang="uk-UA" dirty="0" smtClean="0">
              <a:solidFill>
                <a:srgbClr val="FFFF00"/>
              </a:solidFill>
            </a:endParaRPr>
          </a:p>
        </p:txBody>
      </p:sp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539750" y="1484313"/>
            <a:ext cx="82804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інформатики оснащений сучасними </a:t>
            </a:r>
            <a:r>
              <a:rPr lang="uk-UA" altLang="uk-UA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ком’ютерами</a:t>
            </a: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об’єднані у мережу та підключені до швидкісного Інтернету. Також у класі є мультимедійний проектор.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Кабінети математики, географії, української мови та літератури, біології, </a:t>
            </a:r>
            <a:r>
              <a:rPr lang="uk-UA" altLang="uk-UA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хімії, фізики </a:t>
            </a: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оснащені  інтерактивними </a:t>
            </a:r>
            <a:r>
              <a:rPr lang="uk-UA" altLang="uk-UA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комплексами, а кабінет історії та іноземних мов – мультимедійними комплексами.     </a:t>
            </a: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кабінеті </a:t>
            </a:r>
            <a:r>
              <a:rPr lang="uk-UA" altLang="uk-UA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хімії, біології, фізики </a:t>
            </a:r>
            <a:r>
              <a:rPr lang="uk-UA" altLang="uk-UA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altLang="uk-UA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           вимірювальні комп’ютерні комплекси</a:t>
            </a:r>
            <a:r>
              <a:rPr lang="uk-UA" altLang="uk-UA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uk-UA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337175" y="413792"/>
            <a:ext cx="3797300" cy="1143000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Методичний кабінет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425_081426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3" y="3284984"/>
            <a:ext cx="4422274" cy="3319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IMG_20170425_081315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37175" y="2820231"/>
            <a:ext cx="3197225" cy="2400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Учень8\Desktop\170320176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16632"/>
            <a:ext cx="4830966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403648" y="581348"/>
            <a:ext cx="8229600" cy="922337"/>
          </a:xfrm>
        </p:spPr>
        <p:txBody>
          <a:bodyPr>
            <a:normAutofit fontScale="90000"/>
          </a:bodyPr>
          <a:lstStyle/>
          <a:p>
            <a:r>
              <a:rPr lang="uk-UA" altLang="uk-UA" sz="4000" b="1" smtClean="0">
                <a:solidFill>
                  <a:srgbClr val="FFFF00"/>
                </a:solidFill>
              </a:rPr>
              <a:t>Кабінет практичного психолога</a:t>
            </a:r>
            <a:endParaRPr lang="ru-RU" altLang="uk-UA" sz="4000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 descr="IMG_20170314_101819_HD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82477"/>
            <a:ext cx="3458095" cy="25935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Объект 5" descr="IMG_20170314_102003_HD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6280" y="1268760"/>
            <a:ext cx="3458095" cy="25935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IMG_20170314_101856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4149080"/>
            <a:ext cx="3456384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 descr="IMG_20170314_101805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149080"/>
            <a:ext cx="3456384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804178" y="549087"/>
            <a:ext cx="6589200" cy="1280890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Кабінет учителя-логопеда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78508"/>
            <a:ext cx="3175462" cy="2381596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88" y="1478508"/>
            <a:ext cx="3175462" cy="2381596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149080"/>
            <a:ext cx="3173928" cy="2380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29" y="4149080"/>
            <a:ext cx="3173928" cy="2380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96987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sz="3200" b="1" dirty="0" smtClean="0">
                <a:solidFill>
                  <a:srgbClr val="FFFF00"/>
                </a:solidFill>
              </a:rPr>
              <a:t>Організація інклюзивного навчання при</a:t>
            </a:r>
            <a:br>
              <a:rPr lang="uk-UA" altLang="uk-UA" sz="3200" b="1" dirty="0" smtClean="0">
                <a:solidFill>
                  <a:srgbClr val="FFFF00"/>
                </a:solidFill>
              </a:rPr>
            </a:br>
            <a:r>
              <a:rPr lang="uk-UA" altLang="uk-UA" sz="3200" b="1" dirty="0" smtClean="0">
                <a:solidFill>
                  <a:srgbClr val="FFFF00"/>
                </a:solidFill>
              </a:rPr>
              <a:t>        наявності  дітей з особливими</a:t>
            </a:r>
            <a:br>
              <a:rPr lang="uk-UA" altLang="uk-UA" sz="3200" b="1" dirty="0" smtClean="0">
                <a:solidFill>
                  <a:srgbClr val="FFFF00"/>
                </a:solidFill>
              </a:rPr>
            </a:br>
            <a:r>
              <a:rPr lang="uk-UA" altLang="uk-UA" sz="3200" b="1" dirty="0">
                <a:solidFill>
                  <a:srgbClr val="FFFF00"/>
                </a:solidFill>
              </a:rPr>
              <a:t> </a:t>
            </a:r>
            <a:r>
              <a:rPr lang="uk-UA" altLang="uk-UA" sz="3200" b="1" dirty="0" smtClean="0">
                <a:solidFill>
                  <a:srgbClr val="FFFF00"/>
                </a:solidFill>
              </a:rPr>
              <a:t>          освітніми потребами</a:t>
            </a:r>
            <a:br>
              <a:rPr lang="uk-UA" altLang="uk-UA" sz="3200" b="1" dirty="0" smtClean="0">
                <a:solidFill>
                  <a:srgbClr val="FFFF00"/>
                </a:solidFill>
              </a:rPr>
            </a:br>
            <a:endParaRPr lang="ru-RU" altLang="uk-UA" sz="3200" dirty="0" smtClean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304925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Згідно висновків та рекомендацій Хмельницької обласної психолого-медико-педагогічної консультації, на основі витягів з протоколів ОПМПК </a:t>
            </a:r>
            <a:r>
              <a:rPr lang="uk-UA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з 1 вересня </a:t>
            </a:r>
            <a:r>
              <a:rPr lang="uk-UA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року інклюзивне навчання для </a:t>
            </a:r>
            <a:r>
              <a:rPr lang="uk-UA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учнів 6 класу,  3 класу та 2 класу 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організовується в </a:t>
            </a:r>
            <a:r>
              <a:rPr lang="uk-UA" sz="24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Старосинявському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навчально-виховному комплексі «Загальноосвітня  школа І-ІІІ ступенів, гімназія» </a:t>
            </a:r>
            <a:r>
              <a:rPr lang="uk-UA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імені Олександра Романенка з </a:t>
            </a:r>
            <a:r>
              <a:rPr lang="uk-UA" sz="2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корекційними заняттями логопеда та практичного психолога. Створені умови для інклюзивного навчання, розроблені індивідуалізовані навчальні плани за спеціальними навчальними програмами згідно з нозологій (діагнозів).</a:t>
            </a:r>
            <a:endParaRPr lang="ru-RU" sz="24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5436096" y="161811"/>
            <a:ext cx="4500562" cy="1916113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Інформаційно-бібліотечний центр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6322" name="Picture 2" descr="C:\Users\user\Downloads\IMG-0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923929" cy="29429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user\Downloads\IMG-0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8056"/>
            <a:ext cx="5302787" cy="39770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4119563" cy="1143000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Музей історії України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55298" name="Picture 2" descr="C:\Users\user\Downloads\IMG-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" y="1783994"/>
            <a:ext cx="3821747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5300" name="Picture 4" descr="C:\Users\user\Downloads\IMG-0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0" y="274638"/>
            <a:ext cx="4246917" cy="2910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5301" name="Picture 5" descr="C:\Users\user\Downloads\IMG-0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78" y="3495046"/>
            <a:ext cx="4211959" cy="3158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632402" cy="18448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МУЗЕЙ КІМНАТНИХ РОСЛИН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кімнатних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заснований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2005 року.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музею: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Тарнавська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Іванівна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7892" name="Picture 2" descr="C:\Users\user\Downloads\IMG-0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62534"/>
            <a:ext cx="3672408" cy="48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C:\Users\user\Downloads\IMG-0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67253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49033"/>
            <a:ext cx="77866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b="1" dirty="0" smtClean="0">
                <a:solidFill>
                  <a:srgbClr val="FFFF00"/>
                </a:solidFill>
              </a:rPr>
              <a:t>Зала </a:t>
            </a:r>
            <a:br>
              <a:rPr lang="uk-UA" sz="3600" b="1" dirty="0" smtClean="0">
                <a:solidFill>
                  <a:srgbClr val="FFFF00"/>
                </a:solidFill>
              </a:rPr>
            </a:br>
            <a:r>
              <a:rPr lang="uk-UA" sz="3600" b="1" dirty="0" smtClean="0">
                <a:solidFill>
                  <a:srgbClr val="FFFF00"/>
                </a:solidFill>
              </a:rPr>
              <a:t>Тараса  Шевченка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9458" name="Picture 2" descr="C:\Users\user\Downloads\IMG-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9" y="1633704"/>
            <a:ext cx="3744416" cy="4992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 descr="C:\Users\user\Downloads\IMG-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2032"/>
            <a:ext cx="3744416" cy="5017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3251200" cy="2236787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FFFF00"/>
                </a:solidFill>
              </a:rPr>
              <a:t>ЗАЛА МАТЕРІ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C:\Users\user\Downloads\IMG-0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39" y="260648"/>
            <a:ext cx="4063925" cy="3492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C:\Users\user\Downloads\IMG-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6566"/>
            <a:ext cx="4684539" cy="32087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sz="40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Філії:</a:t>
            </a:r>
            <a:endParaRPr lang="ru-RU" altLang="uk-UA" sz="4000" b="1" dirty="0" smtClean="0">
              <a:solidFill>
                <a:srgbClr val="FFC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5201" y="2276872"/>
            <a:ext cx="6950065" cy="4824536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Заставецька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загальноосвітня школа І-ІІ ступенів,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Ілятківський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навчально-виховний  комплекс «Загальноосвітня школа І ступеня, дошкільний навчальний заклад» .</a:t>
            </a:r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Актова зала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41987" name="Picture 2" descr="G:\фото старша кабінети\DSC_4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6762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716397" y="249485"/>
            <a:ext cx="6886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b="1" dirty="0" smtClean="0">
                <a:solidFill>
                  <a:srgbClr val="92D050"/>
                </a:solidFill>
              </a:rPr>
              <a:t>Забезпечення спортивними  спорудами </a:t>
            </a:r>
            <a:endParaRPr lang="ru-RU" altLang="uk-UA" dirty="0" smtClean="0">
              <a:solidFill>
                <a:srgbClr val="92D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92485"/>
            <a:ext cx="86642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Навчально-виховний комплекс оснащений такими спортивними спорудами: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- спортивна зала розміром 25х12м., загальною площею разом з додатковими  приміщеннями (</a:t>
            </a:r>
            <a:r>
              <a:rPr lang="uk-UA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роз</a:t>
            </a: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дягальні 360 кв.м.;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- окреме приміщення для занять фізичною культурою та спортом розміром 9х6 м;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футбольне поле, </a:t>
            </a:r>
            <a:r>
              <a:rPr lang="uk-UA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облаштоване</a:t>
            </a: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місцями для сидіння на 500 осіб.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- спортивний майданчик зі штучним покриттям розміром 18х10м;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- спортивний  баскетбольний майданчик розміром 9х9м;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400" dirty="0">
                <a:solidFill>
                  <a:srgbClr val="FFFF00"/>
                </a:solidFill>
                <a:latin typeface="Arial" charset="0"/>
                <a:cs typeface="Arial" charset="0"/>
              </a:rPr>
              <a:t>- 2 спортивні  майданчики для учнів  початкових класів. Оснащені нестандартним обладнанням.</a:t>
            </a:r>
            <a:endParaRPr lang="ru-RU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403648" y="557808"/>
            <a:ext cx="4546600" cy="1143000"/>
          </a:xfrm>
        </p:spPr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Спортивна зала</a:t>
            </a:r>
            <a:endParaRPr lang="ru-RU" altLang="uk-UA" b="1" dirty="0" smtClean="0">
              <a:solidFill>
                <a:srgbClr val="FFFF00"/>
              </a:solidFill>
            </a:endParaRPr>
          </a:p>
        </p:txBody>
      </p:sp>
      <p:pic>
        <p:nvPicPr>
          <p:cNvPr id="21506" name="Picture 2" descr="C:\Users\user\Downloads\IMG-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6" y="1556792"/>
            <a:ext cx="4693127" cy="5039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507" name="Picture 3" descr="C:\Users\user\Downloads\IMG-0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0" y="332656"/>
            <a:ext cx="333525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508" name="Picture 4" descr="C:\Users\user\Downloads\IMG-0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0" y="3613330"/>
            <a:ext cx="3335256" cy="2960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 smtClean="0">
                <a:solidFill>
                  <a:srgbClr val="FFFF00"/>
                </a:solidFill>
              </a:rPr>
              <a:t>Майданчик</a:t>
            </a:r>
            <a:br>
              <a:rPr lang="uk-UA" altLang="uk-UA" b="1" dirty="0" smtClean="0">
                <a:solidFill>
                  <a:srgbClr val="FFFF00"/>
                </a:solidFill>
              </a:rPr>
            </a:br>
            <a:r>
              <a:rPr lang="uk-UA" altLang="uk-UA" b="1" dirty="0" smtClean="0">
                <a:solidFill>
                  <a:srgbClr val="FFFF00"/>
                </a:solidFill>
              </a:rPr>
              <a:t> зі штучним покриттям</a:t>
            </a:r>
            <a:endParaRPr lang="ru-RU" altLang="uk-UA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 descr="D:\DSC_0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89" y="1905000"/>
            <a:ext cx="3168352" cy="2098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Рисунок 3" descr="IMG_20170425_081702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20888"/>
            <a:ext cx="2483768" cy="1862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IMG_20170425_081716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5275" y="4581128"/>
            <a:ext cx="2808312" cy="2106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20170425_081624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615050"/>
            <a:ext cx="2671058" cy="2072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IMG_20170425_081651_HD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3450" y="2420888"/>
            <a:ext cx="259228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20170425_081624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6000" y="4615050"/>
            <a:ext cx="2763082" cy="2072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 smtClean="0">
                <a:solidFill>
                  <a:srgbClr val="FFC000"/>
                </a:solidFill>
              </a:rPr>
              <a:t>Забезпечення спортивними  спорудами </a:t>
            </a:r>
            <a:endParaRPr lang="ru-RU" altLang="uk-UA" dirty="0" smtClean="0">
              <a:solidFill>
                <a:srgbClr val="FFC000"/>
              </a:solidFill>
            </a:endParaRPr>
          </a:p>
        </p:txBody>
      </p:sp>
      <p:pic>
        <p:nvPicPr>
          <p:cNvPr id="3" name="Picture 2" descr="G:\DCIM\100D3200\DSC_12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24606" b="2149"/>
          <a:stretch/>
        </p:blipFill>
        <p:spPr bwMode="auto">
          <a:xfrm>
            <a:off x="6497652" y="1871664"/>
            <a:ext cx="2470115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3" descr="G:\DCIM\100D3200\DSC_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2" b="10607"/>
          <a:stretch/>
        </p:blipFill>
        <p:spPr bwMode="auto">
          <a:xfrm>
            <a:off x="6497651" y="4614863"/>
            <a:ext cx="2470116" cy="207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3" descr="G:\DCIM\100D3200\DSC_1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8" y="1905000"/>
            <a:ext cx="2883940" cy="2028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2" descr="G:\DCIM\100D3200\DSC_12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7" y="4614863"/>
            <a:ext cx="2883940" cy="1966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Рисунок 9" descr="IMG_20170425_081624_HD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2606" y="4615050"/>
            <a:ext cx="2917586" cy="2072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607" y="1871663"/>
            <a:ext cx="2917586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920880" cy="18002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У школі функціонує </a:t>
            </a:r>
            <a:r>
              <a:rPr lang="uk-UA" b="1" dirty="0">
                <a:solidFill>
                  <a:srgbClr val="FFFF00"/>
                </a:solidFill>
              </a:rPr>
              <a:t>ї</a:t>
            </a:r>
            <a:r>
              <a:rPr lang="uk-UA" b="1" dirty="0" smtClean="0">
                <a:solidFill>
                  <a:srgbClr val="FFFF00"/>
                </a:solidFill>
              </a:rPr>
              <a:t>дальня, яка повністю </a:t>
            </a:r>
            <a:r>
              <a:rPr lang="uk-UA" b="1" smtClean="0">
                <a:solidFill>
                  <a:srgbClr val="FFFF00"/>
                </a:solidFill>
              </a:rPr>
              <a:t>забезпечує учнів гарячим </a:t>
            </a:r>
            <a:r>
              <a:rPr lang="uk-UA" b="1" dirty="0" smtClean="0">
                <a:solidFill>
                  <a:srgbClr val="FFFF00"/>
                </a:solidFill>
              </a:rPr>
              <a:t>харчуванням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Users\Завуч 1\Desktop\фото школи 2017\P71213-1229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 bwMode="auto">
          <a:xfrm>
            <a:off x="827584" y="2060848"/>
            <a:ext cx="8064896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85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89200" cy="1644352"/>
          </a:xfrm>
        </p:spPr>
        <p:txBody>
          <a:bodyPr/>
          <a:lstStyle/>
          <a:p>
            <a:pPr algn="ctr"/>
            <a:r>
              <a:rPr lang="uk-UA" alt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Побудовано нову сучасну котельню</a:t>
            </a:r>
            <a:endParaRPr lang="ru-RU" altLang="uk-UA" b="1" dirty="0" smtClean="0">
              <a:solidFill>
                <a:srgbClr val="FFC000"/>
              </a:solidFill>
            </a:endParaRPr>
          </a:p>
        </p:txBody>
      </p:sp>
      <p:pic>
        <p:nvPicPr>
          <p:cNvPr id="48131" name="Рисунок 2" descr="IMG_20170314_104050_HD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3348038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8132" name="Рисунок 4" descr="IMG_20170314_104104_H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348037" cy="2509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8133" name="Рисунок 5" descr="IMG_20170314_104025_HD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348038" cy="2509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8134" name="Рисунок 6" descr="IMG_20170314_104041_HD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49725"/>
            <a:ext cx="3348037" cy="2509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Дякую за увагу</a:t>
            </a:r>
            <a:endParaRPr lang="ru-RU" altLang="uk-UA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155" name="Picture 2" descr="Результат пошуку зображень за запитом &quot;дзвынок картин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965700" cy="4217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800200"/>
          </a:xfrm>
        </p:spPr>
        <p:txBody>
          <a:bodyPr>
            <a:normAutofit fontScale="90000"/>
          </a:bodyPr>
          <a:lstStyle/>
          <a:p>
            <a:r>
              <a:rPr lang="uk-UA" altLang="uk-UA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Кількість учнів у опорному освітньому закладі та його потужність </a:t>
            </a:r>
            <a:br>
              <a:rPr lang="uk-UA" altLang="uk-UA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uk-UA" altLang="uk-UA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(без учнів філій)</a:t>
            </a:r>
            <a:endParaRPr lang="ru-RU" altLang="uk-UA" sz="40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844824"/>
            <a:ext cx="7344816" cy="4352727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  <a:defRPr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  <a:defRPr/>
            </a:pPr>
            <a:r>
              <a:rPr lang="uk-UA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Кількість учнів - 400, потужність освітнього закладу – 960 місць</a:t>
            </a:r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923112" cy="936104"/>
          </a:xfrm>
        </p:spPr>
        <p:txBody>
          <a:bodyPr>
            <a:normAutofit fontScale="90000"/>
          </a:bodyPr>
          <a:lstStyle/>
          <a:p>
            <a:r>
              <a:rPr lang="uk-UA" altLang="uk-UA" sz="5400" b="1" i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Структура школи-гімназії:</a:t>
            </a:r>
            <a:endParaRPr lang="ru-RU" altLang="uk-UA" sz="5400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484784"/>
            <a:ext cx="7054552" cy="492442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600" i="1" u="sng" dirty="0">
                <a:solidFill>
                  <a:srgbClr val="00B0F0"/>
                </a:solidFill>
                <a:latin typeface="Agency FB" pitchFamily="34" charset="0"/>
              </a:rPr>
              <a:t>Загальноосвітня школа І-ІІІ ступенів</a:t>
            </a:r>
            <a:r>
              <a:rPr lang="uk-UA" sz="3600" i="1" u="sng" dirty="0" smtClean="0">
                <a:solidFill>
                  <a:srgbClr val="00B0F0"/>
                </a:solidFill>
                <a:latin typeface="Agency FB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3600" i="1" u="sng" dirty="0">
              <a:solidFill>
                <a:srgbClr val="FFFF99"/>
              </a:solidFill>
              <a:latin typeface="Agency FB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3600" dirty="0" smtClean="0"/>
              <a:t> перший </a:t>
            </a:r>
            <a:r>
              <a:rPr lang="uk-UA" sz="3600" dirty="0"/>
              <a:t>ступінь - початкова школа </a:t>
            </a:r>
            <a:r>
              <a:rPr lang="uk-UA" sz="3600" dirty="0" smtClean="0"/>
              <a:t>                              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uk-UA" sz="3600" dirty="0"/>
              <a:t> </a:t>
            </a:r>
            <a:r>
              <a:rPr lang="uk-UA" sz="3600" dirty="0" smtClean="0"/>
              <a:t>                                            (</a:t>
            </a:r>
            <a:r>
              <a:rPr lang="uk-UA" sz="3600" dirty="0"/>
              <a:t>1-4 кл.)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3600" dirty="0" smtClean="0"/>
              <a:t> другий </a:t>
            </a:r>
            <a:r>
              <a:rPr lang="uk-UA" sz="3600" dirty="0"/>
              <a:t>ступінь – середня школа </a:t>
            </a:r>
            <a:endParaRPr lang="uk-UA" sz="36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uk-UA" sz="3600" dirty="0"/>
              <a:t> </a:t>
            </a:r>
            <a:r>
              <a:rPr lang="uk-UA" sz="3600" dirty="0" smtClean="0"/>
              <a:t>                                             (</a:t>
            </a:r>
            <a:r>
              <a:rPr lang="uk-UA" sz="3600" dirty="0"/>
              <a:t>5-9 кл.)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uk-UA" sz="3600" dirty="0" smtClean="0"/>
              <a:t> третій </a:t>
            </a:r>
            <a:r>
              <a:rPr lang="uk-UA" sz="3600" dirty="0"/>
              <a:t>ступінь – старша </a:t>
            </a:r>
            <a:r>
              <a:rPr lang="uk-UA" sz="3600" dirty="0" smtClean="0"/>
              <a:t>школа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uk-UA" sz="3600" dirty="0"/>
              <a:t> </a:t>
            </a:r>
            <a:r>
              <a:rPr lang="uk-UA" sz="3600" dirty="0" smtClean="0"/>
              <a:t>                                           </a:t>
            </a:r>
            <a:r>
              <a:rPr lang="uk-UA" sz="3600" dirty="0"/>
              <a:t>(10-11 кл.)</a:t>
            </a:r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589199" cy="1280890"/>
          </a:xfrm>
        </p:spPr>
        <p:txBody>
          <a:bodyPr/>
          <a:lstStyle/>
          <a:p>
            <a:r>
              <a:rPr lang="uk-UA" altLang="uk-UA" sz="60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Профільна школа:</a:t>
            </a:r>
            <a:endParaRPr lang="ru-RU" altLang="uk-UA" sz="6000" b="1" dirty="0" smtClean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973" y="1844824"/>
            <a:ext cx="6840760" cy="480878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EBF25A"/>
              </a:buClr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Філологічний </a:t>
            </a:r>
            <a:r>
              <a:rPr lang="uk-UA" sz="2800" b="1" dirty="0">
                <a:solidFill>
                  <a:srgbClr val="FFFF00"/>
                </a:solidFill>
              </a:rPr>
              <a:t>напрям </a:t>
            </a:r>
          </a:p>
          <a:p>
            <a:pPr eaLnBrk="1" hangingPunct="1">
              <a:lnSpc>
                <a:spcPct val="90000"/>
              </a:lnSpc>
              <a:buClr>
                <a:srgbClr val="EBF25A"/>
              </a:buClr>
              <a:buFontTx/>
              <a:buNone/>
              <a:defRPr/>
            </a:pPr>
            <a:r>
              <a:rPr lang="uk-UA" sz="2800" b="1" dirty="0">
                <a:solidFill>
                  <a:schemeClr val="bg1"/>
                </a:solidFill>
              </a:rPr>
              <a:t>       (профіль української філології) </a:t>
            </a:r>
          </a:p>
          <a:p>
            <a:pPr eaLnBrk="1" hangingPunct="1">
              <a:lnSpc>
                <a:spcPct val="90000"/>
              </a:lnSpc>
              <a:buClr>
                <a:srgbClr val="EBF25A"/>
              </a:buClr>
              <a:buFontTx/>
              <a:buNone/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                                        (10-А,11-А)</a:t>
            </a:r>
          </a:p>
          <a:p>
            <a:pPr eaLnBrk="1" hangingPunct="1">
              <a:lnSpc>
                <a:spcPct val="90000"/>
              </a:lnSpc>
              <a:buClr>
                <a:srgbClr val="EBF25A"/>
              </a:buClr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Природничо-математичний </a:t>
            </a:r>
            <a:r>
              <a:rPr lang="uk-UA" sz="2800" b="1" dirty="0">
                <a:solidFill>
                  <a:srgbClr val="FFFF00"/>
                </a:solidFill>
              </a:rPr>
              <a:t>напрям </a:t>
            </a:r>
            <a:endParaRPr lang="en-US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EBF25A"/>
              </a:buClr>
              <a:buFontTx/>
              <a:buNone/>
              <a:defRPr/>
            </a:pPr>
            <a:r>
              <a:rPr lang="uk-UA" sz="2800" b="1" dirty="0">
                <a:solidFill>
                  <a:schemeClr val="bg1"/>
                </a:solidFill>
              </a:rPr>
              <a:t>      (географічний профіль) (10</a:t>
            </a:r>
            <a:r>
              <a:rPr lang="en-US" sz="2800" b="1" dirty="0">
                <a:solidFill>
                  <a:schemeClr val="bg1"/>
                </a:solidFill>
              </a:rPr>
              <a:t>-</a:t>
            </a:r>
            <a:r>
              <a:rPr lang="uk-UA" sz="2800" b="1" dirty="0">
                <a:solidFill>
                  <a:schemeClr val="bg1"/>
                </a:solidFill>
              </a:rPr>
              <a:t>Б )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Природничо-математичний напрям</a:t>
            </a:r>
          </a:p>
          <a:p>
            <a:pPr marL="0" indent="0">
              <a:buFontTx/>
              <a:buNone/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     (біолого-хімічний профіль) (11-Б)</a:t>
            </a:r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63688" y="354211"/>
            <a:ext cx="7111314" cy="1280890"/>
          </a:xfrm>
        </p:spPr>
        <p:txBody>
          <a:bodyPr/>
          <a:lstStyle/>
          <a:p>
            <a:pPr algn="ctr"/>
            <a:r>
              <a:rPr lang="uk-UA" altLang="uk-UA" b="1" dirty="0" smtClean="0">
                <a:solidFill>
                  <a:srgbClr val="0070C0"/>
                </a:solidFill>
              </a:rPr>
              <a:t>Підвезення учнів до опорної школи</a:t>
            </a:r>
            <a:endParaRPr lang="ru-RU" altLang="uk-UA" dirty="0" smtClean="0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1763688" y="1600201"/>
            <a:ext cx="7111314" cy="2179712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uk-UA" alt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балансі навчального закладу є 2 шкільних автобуси марки БАЗ А 079,13Ш та марки І-</a:t>
            </a:r>
            <a:r>
              <a:rPr lang="en-US" alt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alt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en-US" alt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07А-30, які забезпечують регулярний підвіз 147 учнів з восьми сіл району. Визначено місце стоянки транспортних засобів у гаражі</a:t>
            </a:r>
            <a:r>
              <a:rPr lang="uk-UA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sz="2400" dirty="0" smtClean="0"/>
          </a:p>
        </p:txBody>
      </p:sp>
      <p:pic>
        <p:nvPicPr>
          <p:cNvPr id="4" name="Рисунок 3" descr="ав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779912"/>
            <a:ext cx="338437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ав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6799" y="3779912"/>
            <a:ext cx="334820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308" y="332656"/>
            <a:ext cx="8229600" cy="1417638"/>
          </a:xfrm>
        </p:spPr>
        <p:txBody>
          <a:bodyPr/>
          <a:lstStyle/>
          <a:p>
            <a:pPr>
              <a:defRPr/>
            </a:pPr>
            <a:r>
              <a:rPr lang="uk-UA" sz="3200" b="1" dirty="0" smtClean="0">
                <a:solidFill>
                  <a:srgbClr val="00B0F0"/>
                </a:solidFill>
              </a:rPr>
              <a:t>Загальна кількість учнів, що підвозяться до опорного закладу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308" y="1484784"/>
            <a:ext cx="7535180" cy="5229101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uk-UA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Здійснюється підвезення до </a:t>
            </a:r>
            <a:r>
              <a:rPr lang="uk-UA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Старосинявського</a:t>
            </a:r>
            <a:r>
              <a:rPr lang="uk-UA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навчально-виховного комплексу «Загальноосвітня школа  І-ІІІ ступенів, гімназія» імені Олександра Романенка - 147 учнів з таких населених пунктів:</a:t>
            </a:r>
            <a:endParaRPr lang="ru-RU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uk-UA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Уласово-Русанівка</a:t>
            </a: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13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Теліжинці – 6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Щербані – 10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Красносілка</a:t>
            </a: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3 учень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Чехи – 7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Йосипівна – 7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Ілятка</a:t>
            </a: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14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Заставці – 25 учнів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uk-UA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смт</a:t>
            </a:r>
            <a:r>
              <a:rPr lang="uk-UA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Стара Синява – 62 учні</a:t>
            </a:r>
            <a:endParaRPr lang="ru-RU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19344</TotalTime>
  <Words>763</Words>
  <Application>Microsoft Office PowerPoint</Application>
  <PresentationFormat>Экран (4:3)</PresentationFormat>
  <Paragraphs>119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Agency FB</vt:lpstr>
      <vt:lpstr>Arial</vt:lpstr>
      <vt:lpstr>Berlin Sans FB Demi</vt:lpstr>
      <vt:lpstr>Book Antiqua</vt:lpstr>
      <vt:lpstr>Calibri</vt:lpstr>
      <vt:lpstr>Century Gothic</vt:lpstr>
      <vt:lpstr>Monotype Corsiva</vt:lpstr>
      <vt:lpstr>Tempus Sans ITC</vt:lpstr>
      <vt:lpstr>Times New Roman</vt:lpstr>
      <vt:lpstr>Wingdings</vt:lpstr>
      <vt:lpstr>Wingdings 3</vt:lpstr>
      <vt:lpstr>Легкий дым</vt:lpstr>
      <vt:lpstr>              Старосинявський                      навчально - виховний комплекс «Загальноосвітня школа І-ІІІ ступенів, гімназія» імені Олександра Романенка</vt:lpstr>
      <vt:lpstr>З історії…</vt:lpstr>
      <vt:lpstr>Наявність не менше 2-х класів у кожній паралелі вище 4 класу</vt:lpstr>
      <vt:lpstr>Філії:</vt:lpstr>
      <vt:lpstr>Кількість учнів у опорному освітньому закладі та його потужність  (без учнів філій)</vt:lpstr>
      <vt:lpstr>Структура школи-гімназії:</vt:lpstr>
      <vt:lpstr>Профільна школа:</vt:lpstr>
      <vt:lpstr>Підвезення учнів до опорної школи</vt:lpstr>
      <vt:lpstr>Загальна кількість учнів, що підвозяться до опорного закладу</vt:lpstr>
      <vt:lpstr>Забезпечення кваліфікованими педагогічними кадрами</vt:lpstr>
      <vt:lpstr>Презентация PowerPoint</vt:lpstr>
      <vt:lpstr>Презентация PowerPoint</vt:lpstr>
      <vt:lpstr>Проблема над якою працює школа-гімназія</vt:lpstr>
      <vt:lpstr>Матеріально-технічна база</vt:lpstr>
      <vt:lpstr>Нова українська школа Створення освітнього простору</vt:lpstr>
      <vt:lpstr>Спальня</vt:lpstr>
      <vt:lpstr>Класні кімнати</vt:lpstr>
      <vt:lpstr>Кабінет гармонії людини і природи</vt:lpstr>
      <vt:lpstr>У школі-гімназії функціонує</vt:lpstr>
      <vt:lpstr>Кабінет хімії</vt:lpstr>
      <vt:lpstr>Кабінет фізики</vt:lpstr>
      <vt:lpstr>Кабінет біології</vt:lpstr>
      <vt:lpstr>Кабінет географії</vt:lpstr>
      <vt:lpstr>Кабінет української мови</vt:lpstr>
      <vt:lpstr>Кабінет математики</vt:lpstr>
      <vt:lpstr>Кабінет історії</vt:lpstr>
      <vt:lpstr>Кабінет іноземних мов</vt:lpstr>
      <vt:lpstr>Кабінет образотворчого мистецтва</vt:lpstr>
      <vt:lpstr> Кабінет         інформатики</vt:lpstr>
      <vt:lpstr>Комп’ютеризація опорного закладу</vt:lpstr>
      <vt:lpstr>Методичний кабінет</vt:lpstr>
      <vt:lpstr>Кабінет практичного психолога</vt:lpstr>
      <vt:lpstr>Кабінет учителя-логопеда</vt:lpstr>
      <vt:lpstr>Організація інклюзивного навчання при         наявності  дітей з особливими            освітніми потребами </vt:lpstr>
      <vt:lpstr>Інформаційно-бібліотечний центр</vt:lpstr>
      <vt:lpstr>Музей історії України</vt:lpstr>
      <vt:lpstr> МУЗЕЙ КІМНАТНИХ РОСЛИН Музей кімнатних рослин заснований 1 вересня 2005 року. Керівник музею: Тарнавська Олена Іванівна. </vt:lpstr>
      <vt:lpstr>Зала  Тараса  Шевченка</vt:lpstr>
      <vt:lpstr>ЗАЛА МАТЕРІ</vt:lpstr>
      <vt:lpstr>Актова зала</vt:lpstr>
      <vt:lpstr>Забезпечення спортивними  спорудами </vt:lpstr>
      <vt:lpstr>Спортивна зала</vt:lpstr>
      <vt:lpstr>Майданчик  зі штучним покриттям</vt:lpstr>
      <vt:lpstr>Забезпечення спортивними  спорудами </vt:lpstr>
      <vt:lpstr>У школі функціонує їдальня, яка повністю забезпечує учнів гарячим харчуванням</vt:lpstr>
      <vt:lpstr>Побудовано нову сучасну котельню</vt:lpstr>
      <vt:lpstr>Дякую за увагу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 Windows</cp:lastModifiedBy>
  <cp:revision>839</cp:revision>
  <dcterms:created xsi:type="dcterms:W3CDTF">2010-05-23T14:28:12Z</dcterms:created>
  <dcterms:modified xsi:type="dcterms:W3CDTF">2017-12-13T19:16:20Z</dcterms:modified>
</cp:coreProperties>
</file>