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8" r:id="rId3"/>
    <p:sldId id="261" r:id="rId4"/>
    <p:sldId id="265" r:id="rId5"/>
    <p:sldId id="266" r:id="rId6"/>
    <p:sldId id="262" r:id="rId7"/>
    <p:sldId id="263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8429683" cy="3214710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/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аказ Міністерства молоді та спорту України </a:t>
            </a:r>
            <a:b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03.03.2016 № 808 </a:t>
            </a:r>
            <a:r>
              <a:rPr lang="uk-UA" sz="1800" b="1" dirty="0" smtClean="0">
                <a:solidFill>
                  <a:schemeClr val="tx1"/>
                </a:solidFill>
              </a:rPr>
              <a:t/>
            </a:r>
            <a:br>
              <a:rPr lang="uk-UA" sz="1800" b="1" dirty="0" smtClean="0">
                <a:solidFill>
                  <a:schemeClr val="tx1"/>
                </a:solidFill>
              </a:rPr>
            </a:br>
            <a:r>
              <a:rPr lang="uk-UA" sz="1800" b="1" dirty="0" smtClean="0">
                <a:solidFill>
                  <a:schemeClr val="tx1"/>
                </a:solidFill>
              </a:rPr>
              <a:t/>
            </a:r>
            <a:br>
              <a:rPr lang="uk-UA" sz="1800" b="1" dirty="0" smtClean="0">
                <a:solidFill>
                  <a:schemeClr val="tx1"/>
                </a:solidFill>
              </a:rPr>
            </a:br>
            <a:r>
              <a:rPr lang="uk-UA" sz="1800" b="1" dirty="0" err="1" smtClean="0">
                <a:solidFill>
                  <a:schemeClr val="tx1"/>
                </a:solidFill>
              </a:rPr>
              <a:t>“</a:t>
            </a:r>
            <a:r>
              <a:rPr lang="uk-UA" sz="2400" b="1" i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uk-UA" sz="24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затвердження порядку реалізації програм, </a:t>
            </a:r>
            <a:r>
              <a:rPr lang="uk-UA" sz="2400" b="1" i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uk-UA" sz="24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проведення заходів державної політики у молодіжній сфері та сфері національно-патріотичного </a:t>
            </a:r>
            <a:r>
              <a:rPr lang="uk-UA" sz="2400" b="1" i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</a:t>
            </a:r>
            <a:r>
              <a:rPr lang="uk-UA" sz="2400" b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я”</a:t>
            </a:r>
            <a:r>
              <a:rPr lang="uk-UA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572008"/>
            <a:ext cx="6517482" cy="137159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2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Інформує:  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АНДРІЇШИНА </a:t>
            </a:r>
            <a:r>
              <a:rPr lang="uk-UA" sz="26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Тетяна Петрівна – головний спеціаліст відділу молодіжної політики та національно-патріотичного виховання управління молоді та спорту Департаменту освіти, науки, молоді та спорту облдержадміністрації</a:t>
            </a:r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/>
              <a:t> </a:t>
            </a:r>
            <a:endParaRPr lang="ru-RU" dirty="0" smtClean="0"/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3338" cy="928695"/>
          </a:xfrm>
        </p:spPr>
        <p:txBody>
          <a:bodyPr>
            <a:normAutofit fontScale="90000"/>
          </a:bodyPr>
          <a:lstStyle/>
          <a:p>
            <a:r>
              <a:rPr lang="uk-UA" b="1" cap="none" dirty="0" smtClean="0">
                <a:solidFill>
                  <a:schemeClr val="tx1"/>
                </a:solidFill>
              </a:rPr>
              <a:t>Класифікація </a:t>
            </a:r>
            <a:r>
              <a:rPr lang="uk-UA" b="1" cap="none" dirty="0" err="1" smtClean="0">
                <a:solidFill>
                  <a:schemeClr val="tx1"/>
                </a:solidFill>
              </a:rPr>
              <a:t>проєктів</a:t>
            </a:r>
            <a:r>
              <a:rPr lang="uk-UA" b="1" cap="none" dirty="0" smtClean="0">
                <a:solidFill>
                  <a:schemeClr val="tx1"/>
                </a:solidFill>
              </a:rPr>
              <a:t> і заходів за рівнем</a:t>
            </a:r>
            <a:endParaRPr lang="ru-RU" cap="none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001056" cy="492922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5600" b="1" cap="none" dirty="0" smtClean="0">
                <a:latin typeface="Times New Roman" pitchFamily="18" charset="0"/>
                <a:cs typeface="Times New Roman" pitchFamily="18" charset="0"/>
              </a:rPr>
              <a:t>міжнародні </a:t>
            </a:r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5600" cap="none" dirty="0" err="1" smtClean="0">
                <a:latin typeface="Times New Roman" pitchFamily="18" charset="0"/>
                <a:cs typeface="Times New Roman" pitchFamily="18" charset="0"/>
              </a:rPr>
              <a:t>проєкти</a:t>
            </a:r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 та заходи, організацію і проведення яких забезпечують органи виконавчої влади, міжнародні організації, громадські організації на виконання актів законодавства  України  і відповідних міжнародних угод, у яких беруть участь  громадянами інших держав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 (не менше 10 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%)</a:t>
            </a:r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 від загальної кількості учасників </a:t>
            </a:r>
            <a:r>
              <a:rPr lang="uk-UA" sz="5600" cap="none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 або заходу</a:t>
            </a:r>
          </a:p>
          <a:p>
            <a:pPr algn="just"/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5600" b="1" cap="none" dirty="0" smtClean="0">
                <a:latin typeface="Times New Roman" pitchFamily="18" charset="0"/>
                <a:cs typeface="Times New Roman" pitchFamily="18" charset="0"/>
              </a:rPr>
              <a:t>) всеукраїнські </a:t>
            </a:r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5600" cap="none" dirty="0" err="1" smtClean="0">
                <a:latin typeface="Times New Roman" pitchFamily="18" charset="0"/>
                <a:cs typeface="Times New Roman" pitchFamily="18" charset="0"/>
              </a:rPr>
              <a:t>проєкти</a:t>
            </a:r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 та заходи,  організацію та проведення яких забезпечує  </a:t>
            </a:r>
            <a:r>
              <a:rPr lang="uk-UA" sz="5600" cap="none" dirty="0" err="1" smtClean="0">
                <a:latin typeface="Times New Roman" pitchFamily="18" charset="0"/>
                <a:cs typeface="Times New Roman" pitchFamily="18" charset="0"/>
              </a:rPr>
              <a:t>Мінмолодьспорт</a:t>
            </a:r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,  структурні підрозділи місцевих органів виконавчої влади та органів місцевого самоврядування, громадські організації і у яких беруть участь представники не менше ніж з половини областей України </a:t>
            </a:r>
          </a:p>
          <a:p>
            <a:pPr algn="just"/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5600" b="1" cap="none" dirty="0" smtClean="0">
                <a:latin typeface="Times New Roman" pitchFamily="18" charset="0"/>
                <a:cs typeface="Times New Roman" pitchFamily="18" charset="0"/>
              </a:rPr>
              <a:t>місцеві - </a:t>
            </a:r>
            <a:r>
              <a:rPr lang="uk-UA" sz="5600" cap="none" dirty="0" err="1" smtClean="0">
                <a:latin typeface="Times New Roman" pitchFamily="18" charset="0"/>
                <a:cs typeface="Times New Roman" pitchFamily="18" charset="0"/>
              </a:rPr>
              <a:t>проєкти</a:t>
            </a:r>
            <a:r>
              <a:rPr lang="uk-UA" sz="5600" cap="none" dirty="0" smtClean="0">
                <a:latin typeface="Times New Roman" pitchFamily="18" charset="0"/>
                <a:cs typeface="Times New Roman" pitchFamily="18" charset="0"/>
              </a:rPr>
              <a:t> та заходи, організацію та проведення яких забезпечують структурні підрозділи місцевих органів виконавчої влади та органів місцевого самоврядування, громадські організації. </a:t>
            </a:r>
          </a:p>
          <a:p>
            <a:pPr algn="just"/>
            <a:endParaRPr lang="uk-UA" sz="5600" cap="none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286676" cy="868346"/>
          </a:xfrm>
        </p:spPr>
        <p:txBody>
          <a:bodyPr>
            <a:noAutofit/>
          </a:bodyPr>
          <a:lstStyle/>
          <a:p>
            <a:r>
              <a:rPr lang="uk-UA" sz="2800" b="1" cap="none" dirty="0" smtClean="0">
                <a:solidFill>
                  <a:schemeClr val="tx1"/>
                </a:solidFill>
              </a:rPr>
              <a:t>Класифікація </a:t>
            </a:r>
            <a:r>
              <a:rPr lang="uk-UA" sz="2800" b="1" cap="none" dirty="0" err="1" smtClean="0">
                <a:solidFill>
                  <a:schemeClr val="tx1"/>
                </a:solidFill>
              </a:rPr>
              <a:t>проєктів</a:t>
            </a:r>
            <a:r>
              <a:rPr lang="uk-UA" sz="2800" b="1" cap="none" dirty="0" smtClean="0">
                <a:solidFill>
                  <a:schemeClr val="tx1"/>
                </a:solidFill>
              </a:rPr>
              <a:t> і заходів за змістом</a:t>
            </a:r>
            <a:endParaRPr lang="ru-RU" sz="2800" cap="none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357298"/>
            <a:ext cx="7772870" cy="4500594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uk-UA" sz="5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освітньо-виховні</a:t>
            </a:r>
            <a:r>
              <a:rPr lang="uk-UA" sz="5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5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заходи, спрямовані на набуття молодими людьми знань, навичок та інших </a:t>
            </a:r>
            <a:r>
              <a:rPr lang="uk-UA" sz="5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 системою освіти;</a:t>
            </a:r>
          </a:p>
          <a:p>
            <a:pPr algn="just"/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uk-UA" sz="5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культурологічні </a:t>
            </a:r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5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заходи, метою яких є сприяння реалізації творчих здібностей молоді, а також забезпечення її змістовного дозвілля шляхом проведення видовищних масових заходів;</a:t>
            </a:r>
          </a:p>
          <a:p>
            <a:pPr algn="just"/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uk-UA" sz="5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інформаційно-просвітницькі </a:t>
            </a:r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5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заходи, спрямовані на поширення об’єктивної інформації про засади державної політики у молодіжній сфері та сфері національно-патріотичного виховання;</a:t>
            </a:r>
          </a:p>
          <a:p>
            <a:pPr algn="just"/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uk-UA" sz="5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експертно-аналітичні </a:t>
            </a:r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5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заходи, спрямовані на:</a:t>
            </a:r>
          </a:p>
          <a:p>
            <a:pPr indent="36513" algn="just">
              <a:buNone/>
            </a:pPr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результатів впливу суспільно-значущих  процесів  на розвиток та становлення молоді (досліджень, опитувань, моніторингів);</a:t>
            </a:r>
          </a:p>
          <a:p>
            <a:pPr indent="36513" algn="just">
              <a:buNone/>
            </a:pPr>
            <a:r>
              <a:rPr lang="uk-UA" sz="5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 інформаційних та методичних матеріалів (доповідей, рекомендацій, посібників)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3338" cy="85725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 </a:t>
            </a:r>
            <a:r>
              <a:rPr lang="uk-UA" b="1" dirty="0" smtClean="0">
                <a:solidFill>
                  <a:schemeClr val="tx1"/>
                </a:solidFill>
              </a:rPr>
              <a:t>форма </a:t>
            </a:r>
            <a:r>
              <a:rPr lang="uk-UA" b="1" dirty="0" smtClean="0">
                <a:solidFill>
                  <a:schemeClr val="tx1"/>
                </a:solidFill>
              </a:rPr>
              <a:t>та терміни </a:t>
            </a:r>
            <a:r>
              <a:rPr lang="uk-UA" b="1" dirty="0" smtClean="0">
                <a:solidFill>
                  <a:schemeClr val="tx1"/>
                </a:solidFill>
              </a:rPr>
              <a:t>проведення заходів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86808" cy="44291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    </a:t>
            </a:r>
            <a:endParaRPr lang="uk-UA" dirty="0" smtClean="0"/>
          </a:p>
          <a:p>
            <a:pPr>
              <a:buNone/>
            </a:pPr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проведення заходів                                                                      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							</a:t>
            </a:r>
            <a:endParaRPr lang="ru-RU" sz="24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Засідання за круглим столом, концерти                                             не більше 2 днів</a:t>
            </a:r>
            <a:endParaRPr lang="ru-RU" sz="24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Конференції, форуми, марафони                                                         не більше 3 днів</a:t>
            </a:r>
            <a:endParaRPr lang="ru-RU" sz="24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Збори, зльоти, дебати або інші форми заходів,</a:t>
            </a:r>
          </a:p>
          <a:p>
            <a:pPr>
              <a:buNone/>
            </a:pPr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     передбачені затвердженими програмами                                           не більше 5 днів</a:t>
            </a:r>
            <a:endParaRPr lang="ru-RU" sz="24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Тренінги, семінари-тренінги, семінари                                              не більше 6 днів</a:t>
            </a:r>
            <a:endParaRPr lang="ru-RU" sz="24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Фестивалі, пленери                                                                               не більше 7 днів</a:t>
            </a:r>
            <a:endParaRPr lang="ru-RU" sz="24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Акції, ігри, конкурси, змагання                                                           не більше 10 днів</a:t>
            </a:r>
            <a:endParaRPr lang="ru-RU" sz="24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Наметові табори, походи, збори-походи, сплави, </a:t>
            </a:r>
          </a:p>
          <a:p>
            <a:pPr>
              <a:buNone/>
            </a:pPr>
            <a:r>
              <a:rPr lang="uk-UA" sz="2400" b="1" cap="none" dirty="0" smtClean="0">
                <a:latin typeface="Times New Roman" pitchFamily="18" charset="0"/>
                <a:cs typeface="Times New Roman" pitchFamily="18" charset="0"/>
              </a:rPr>
              <a:t>     вишколи                                                                                                 не більше 14 днів</a:t>
            </a:r>
            <a:endParaRPr lang="ru-RU" sz="24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3338" cy="1000132"/>
          </a:xfrm>
        </p:spPr>
        <p:txBody>
          <a:bodyPr>
            <a:normAutofit fontScale="90000"/>
          </a:bodyPr>
          <a:lstStyle/>
          <a:p>
            <a:r>
              <a:rPr lang="uk-UA" b="1" cap="none" dirty="0" smtClean="0">
                <a:solidFill>
                  <a:schemeClr val="tx1"/>
                </a:solidFill>
              </a:rPr>
              <a:t>Основні документи </a:t>
            </a:r>
            <a:r>
              <a:rPr lang="uk-UA" b="1" cap="none" dirty="0" smtClean="0">
                <a:solidFill>
                  <a:schemeClr val="tx1"/>
                </a:solidFill>
              </a:rPr>
              <a:t>для проведення </a:t>
            </a:r>
            <a:r>
              <a:rPr lang="uk-UA" b="1" cap="none" dirty="0" smtClean="0">
                <a:solidFill>
                  <a:schemeClr val="tx1"/>
                </a:solidFill>
              </a:rPr>
              <a:t>заходів </a:t>
            </a:r>
            <a:endParaRPr lang="ru-RU" b="1" cap="none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330" y="2000241"/>
            <a:ext cx="3829520" cy="4143404"/>
          </a:xfrm>
        </p:spPr>
        <p:txBody>
          <a:bodyPr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документ,  що визначає мету, очікувані результати та результативні показники реалізації та проведення заходу, термін реалізації, відповідальних за реалізацію (проведення), категорії та кількість учасників, загальний обсяг витрат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29150" y="2000241"/>
            <a:ext cx="3829050" cy="3790960"/>
          </a:xfrm>
        </p:spPr>
        <p:txBody>
          <a:bodyPr>
            <a:normAutofit/>
          </a:bodyPr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 витрат - 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планово-фінансовий документ, що визначає загальний обсяг та структуру витрат з відповідного бюджету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428605"/>
            <a:ext cx="7773338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cap="none" dirty="0" smtClean="0"/>
              <a:t> </a:t>
            </a:r>
            <a:r>
              <a:rPr lang="uk-UA" sz="2800" b="1" cap="none" dirty="0" smtClean="0">
                <a:solidFill>
                  <a:schemeClr val="tx1"/>
                </a:solidFill>
              </a:rPr>
              <a:t>Перелік витрат, </a:t>
            </a:r>
            <a:r>
              <a:rPr lang="uk-UA" sz="2800" b="1" cap="none" dirty="0" smtClean="0">
                <a:solidFill>
                  <a:schemeClr val="tx1"/>
                </a:solidFill>
              </a:rPr>
              <a:t/>
            </a:r>
            <a:br>
              <a:rPr lang="uk-UA" sz="2800" b="1" cap="none" dirty="0" smtClean="0">
                <a:solidFill>
                  <a:schemeClr val="tx1"/>
                </a:solidFill>
              </a:rPr>
            </a:br>
            <a:r>
              <a:rPr lang="uk-UA" sz="2800" b="1" cap="none" dirty="0" smtClean="0">
                <a:solidFill>
                  <a:schemeClr val="tx1"/>
                </a:solidFill>
              </a:rPr>
              <a:t>що </a:t>
            </a:r>
            <a:r>
              <a:rPr lang="uk-UA" sz="2800" b="1" cap="none" dirty="0" smtClean="0">
                <a:solidFill>
                  <a:schemeClr val="tx1"/>
                </a:solidFill>
              </a:rPr>
              <a:t>передбачаються в кошторисах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85860"/>
            <a:ext cx="8572559" cy="53578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послуг залучених спеціалістів (з нарахуваннями);</a:t>
            </a:r>
          </a:p>
          <a:p>
            <a:pPr>
              <a:lnSpc>
                <a:spcPct val="100000"/>
              </a:lnSpc>
            </a:pP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проїзду, проживання, харчування, добових учасникам проекту, заходу;</a:t>
            </a:r>
          </a:p>
          <a:p>
            <a:pPr>
              <a:lnSpc>
                <a:spcPct val="100000"/>
              </a:lnSpc>
            </a:pP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Оренда приміщень, території, споруди для проведення </a:t>
            </a:r>
            <a:r>
              <a:rPr lang="uk-UA" sz="1600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/заходу (чи плата за користування ними, витрати на їх обслуговування і експлуатацію);</a:t>
            </a:r>
          </a:p>
          <a:p>
            <a:pPr>
              <a:lnSpc>
                <a:spcPct val="100000"/>
              </a:lnSpc>
            </a:pP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Художнє оформлення місць проведення </a:t>
            </a:r>
            <a:r>
              <a:rPr lang="uk-UA" sz="1600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заходу;</a:t>
            </a:r>
          </a:p>
          <a:p>
            <a:pPr>
              <a:lnSpc>
                <a:spcPct val="100000"/>
              </a:lnSpc>
            </a:pP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транспортних послуг (у тому числі оренду транспортних засобів);</a:t>
            </a:r>
          </a:p>
          <a:p>
            <a:pPr>
              <a:lnSpc>
                <a:spcPct val="100000"/>
              </a:lnSpc>
            </a:pP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Оренду обладнання, оргтехніки (чи плату за користування ними), витрати на їх обслуговування і експлуатацію;</a:t>
            </a:r>
          </a:p>
          <a:p>
            <a:pPr>
              <a:lnSpc>
                <a:spcPct val="100000"/>
              </a:lnSpc>
            </a:pP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поліграфічних та інформаційних послуг;</a:t>
            </a:r>
          </a:p>
          <a:p>
            <a:pPr>
              <a:lnSpc>
                <a:spcPct val="100000"/>
              </a:lnSpc>
            </a:pP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 канцелярських товарів та господарчих товарів, швидкозношуваних предметів, медикаментів та перев’язувальних матеріалів (для наметових таборів, вишколів,  походів);</a:t>
            </a:r>
          </a:p>
          <a:p>
            <a:pPr>
              <a:lnSpc>
                <a:spcPct val="100000"/>
              </a:lnSpc>
            </a:pP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 призів, сувенірів;</a:t>
            </a:r>
          </a:p>
          <a:p>
            <a:pPr>
              <a:lnSpc>
                <a:spcPct val="100000"/>
              </a:lnSpc>
            </a:pPr>
            <a:r>
              <a:rPr lang="uk-UA" sz="1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витрати, що обумовлені специфікою проведення конкретного  заходу та включення яких обґрунтовано у положенні.</a:t>
            </a:r>
          </a:p>
          <a:p>
            <a:endParaRPr lang="ru-RU" sz="1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42918"/>
            <a:ext cx="7630462" cy="953259"/>
          </a:xfrm>
        </p:spPr>
        <p:txBody>
          <a:bodyPr/>
          <a:lstStyle/>
          <a:p>
            <a:pPr algn="ctr"/>
            <a:r>
              <a:rPr lang="uk-UA" b="1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арчування</a:t>
            </a:r>
            <a:endParaRPr lang="ru-RU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330" y="1643050"/>
            <a:ext cx="7958636" cy="4714907"/>
          </a:xfrm>
        </p:spPr>
        <p:txBody>
          <a:bodyPr>
            <a:normAutofit/>
          </a:bodyPr>
          <a:lstStyle/>
          <a:p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витрати на харчування 123 гривень на добу.</a:t>
            </a:r>
          </a:p>
          <a:p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сніданок  до 25 %, (</a:t>
            </a:r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30,75 </a:t>
            </a:r>
            <a:r>
              <a:rPr lang="uk-UA" sz="1600" b="1" cap="none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 обід до 45%  (55,35 </a:t>
            </a:r>
            <a:r>
              <a:rPr lang="uk-UA" sz="1600" b="1" cap="none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 вечеря до 30% (</a:t>
            </a:r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36,90 </a:t>
            </a:r>
            <a:r>
              <a:rPr lang="uk-UA" sz="1600" b="1" cap="none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3 години, учасники </a:t>
            </a:r>
            <a:r>
              <a:rPr lang="uk-UA" sz="1600" b="1" cap="none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, заходу забезпечуються лише буфетною продукцією (вода, кава, чай, кондитерські вироби тощо) із застосуванням коефіцієнта 0,1 (12,3 </a:t>
            </a:r>
            <a:r>
              <a:rPr lang="uk-UA" sz="1600" b="1" cap="none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наметові табори, вишколи, походів, зборів-походів, сплавів учасники забезпечуються продуктами харчування для самостійного приготування їжі в польових умовах, до грошової норми витрат застосовується коефіцієнт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0,7. (86,1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при проведенні міжнародних заходів на території України до грошової норми витрат застосовується коефіцієнт 1,8. (221,4 </a:t>
            </a:r>
            <a:r>
              <a:rPr lang="uk-UA" sz="1600" b="1" cap="none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b="1" cap="non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1600" cap="none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cap="none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630462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chemeClr val="tx1"/>
                </a:solidFill>
              </a:rPr>
              <a:t>НОРМАТИВИ</a:t>
            </a: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витрат на придбання призів переможцям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4215915"/>
              </p:ext>
            </p:extLst>
          </p:nvPr>
        </p:nvGraphicFramePr>
        <p:xfrm>
          <a:off x="571472" y="2143116"/>
          <a:ext cx="7758140" cy="4217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535"/>
                <a:gridCol w="1939535"/>
                <a:gridCol w="1939535"/>
                <a:gridCol w="1939535"/>
              </a:tblGrid>
              <a:tr h="949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Для учасників, що виборюють  </a:t>
                      </a:r>
                      <a:endParaRPr lang="uk-UA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першість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endParaRPr lang="uk-UA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особисті 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місця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Міжнародні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Всеукраїнські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Місцевого рівня (рекомендовано)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</a:tr>
              <a:tr h="409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I місце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200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100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80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</a:tr>
              <a:tr h="409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II місце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160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80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60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</a:tr>
              <a:tr h="409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III місце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120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60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40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</a:tr>
              <a:tr h="639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За місця за участю команд (груп)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>
                        <a:latin typeface="Calibri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dirty="0">
                        <a:latin typeface="Calibri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b="1" dirty="0">
                        <a:latin typeface="Calibri"/>
                        <a:cs typeface="Times New Roman"/>
                      </a:endParaRPr>
                    </a:p>
                  </a:txBody>
                  <a:tcPr marL="9151" marR="9151" marT="9525" marB="9525"/>
                </a:tc>
              </a:tr>
              <a:tr h="409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I місце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до 300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до 200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160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</a:tr>
              <a:tr h="409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II місце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до  200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до 160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120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</a:tr>
              <a:tr h="409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III місце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до 150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120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 80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51" marR="9151" marT="9525" marB="95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24532"/>
          </a:xfrm>
        </p:spPr>
        <p:txBody>
          <a:bodyPr>
            <a:normAutofit fontScale="90000"/>
          </a:bodyPr>
          <a:lstStyle/>
          <a:p>
            <a:r>
              <a:rPr lang="uk-UA" sz="36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Забороняється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7772870" cy="4143404"/>
          </a:xfrm>
        </p:spPr>
        <p:txBody>
          <a:bodyPr>
            <a:normAutofit/>
          </a:bodyPr>
          <a:lstStyle/>
          <a:p>
            <a:r>
              <a:rPr lang="uk-UA" b="1" cap="none" dirty="0" smtClean="0">
                <a:latin typeface="Times New Roman" pitchFamily="18" charset="0"/>
                <a:cs typeface="Times New Roman" pitchFamily="18" charset="0"/>
              </a:rPr>
              <a:t>придбання основних засобів</a:t>
            </a:r>
            <a:r>
              <a:rPr lang="uk-UA" cap="none" dirty="0" smtClean="0">
                <a:latin typeface="Times New Roman" pitchFamily="18" charset="0"/>
                <a:cs typeface="Times New Roman" pitchFamily="18" charset="0"/>
              </a:rPr>
              <a:t> - меблів, оргтехніки, комп’ютерів, транспортних засобів тощо</a:t>
            </a:r>
            <a:r>
              <a:rPr lang="uk-UA" cap="none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cap="none" dirty="0" smtClean="0">
                <a:latin typeface="Times New Roman" pitchFamily="18" charset="0"/>
                <a:cs typeface="Times New Roman" pitchFamily="18" charset="0"/>
              </a:rPr>
              <a:t>утримання бюджетних установ</a:t>
            </a:r>
            <a:r>
              <a:rPr lang="uk-UA" cap="none" dirty="0" smtClean="0">
                <a:latin typeface="Times New Roman" pitchFamily="18" charset="0"/>
                <a:cs typeface="Times New Roman" pitchFamily="18" charset="0"/>
              </a:rPr>
              <a:t>, громадських організацій та госпрозрахункових структур;</a:t>
            </a:r>
            <a:endParaRPr lang="ru-RU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cap="none" dirty="0" smtClean="0">
                <a:latin typeface="Times New Roman" pitchFamily="18" charset="0"/>
                <a:cs typeface="Times New Roman" pitchFamily="18" charset="0"/>
              </a:rPr>
              <a:t>на реалізацію </a:t>
            </a:r>
            <a:r>
              <a:rPr lang="uk-UA" b="1" cap="none" dirty="0" err="1" smtClean="0">
                <a:latin typeface="Times New Roman" pitchFamily="18" charset="0"/>
                <a:cs typeface="Times New Roman" pitchFamily="18" charset="0"/>
              </a:rPr>
              <a:t>проєктів</a:t>
            </a:r>
            <a:r>
              <a:rPr lang="uk-UA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cap="none" dirty="0" smtClean="0">
                <a:latin typeface="Times New Roman" pitchFamily="18" charset="0"/>
                <a:cs typeface="Times New Roman" pitchFamily="18" charset="0"/>
              </a:rPr>
              <a:t>та проведення заходів, метою яких є отримання прибутку;</a:t>
            </a:r>
            <a:endParaRPr lang="ru-RU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cap="none" dirty="0" smtClean="0">
                <a:latin typeface="Times New Roman" pitchFamily="18" charset="0"/>
                <a:cs typeface="Times New Roman" pitchFamily="18" charset="0"/>
              </a:rPr>
              <a:t>придбання послуг через </a:t>
            </a:r>
            <a:r>
              <a:rPr lang="uk-UA" b="1" cap="none" dirty="0" smtClean="0">
                <a:latin typeface="Times New Roman" pitchFamily="18" charset="0"/>
                <a:cs typeface="Times New Roman" pitchFamily="18" charset="0"/>
              </a:rPr>
              <a:t>посередників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cap="none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742</TotalTime>
  <Words>668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 Наказ Міністерства молоді та спорту України  від 03.03.2016 № 808   “Про затвердження порядку реалізації програм, проєктів та проведення заходів державної політики у молодіжній сфері та сфері національно-патріотичного виховання”   </vt:lpstr>
      <vt:lpstr>Класифікація проєктів і заходів за рівнем</vt:lpstr>
      <vt:lpstr>Класифікація проєктів і заходів за змістом</vt:lpstr>
      <vt:lpstr> форма та терміни проведення заходів</vt:lpstr>
      <vt:lpstr>Основні документи для проведення заходів </vt:lpstr>
      <vt:lpstr> Перелік витрат,  що передбачаються в кошторисах </vt:lpstr>
      <vt:lpstr>Харчування</vt:lpstr>
      <vt:lpstr>    НОРМАТИВИ витрат на придбання призів переможцям  </vt:lpstr>
      <vt:lpstr>Забороняється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реалізації програм, проектів та проведення заходів державної політики у молодіжній сфері та сфері національно-патріотичного виховання</dc:title>
  <dc:creator>user</dc:creator>
  <cp:lastModifiedBy>Feron</cp:lastModifiedBy>
  <cp:revision>86</cp:revision>
  <dcterms:created xsi:type="dcterms:W3CDTF">2021-02-27T19:06:45Z</dcterms:created>
  <dcterms:modified xsi:type="dcterms:W3CDTF">2022-01-20T10:02:04Z</dcterms:modified>
</cp:coreProperties>
</file>